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24"/>
  </p:notesMasterIdLst>
  <p:handoutMasterIdLst>
    <p:handoutMasterId r:id="rId25"/>
  </p:handoutMasterIdLst>
  <p:sldIdLst>
    <p:sldId id="256" r:id="rId4"/>
    <p:sldId id="276" r:id="rId5"/>
    <p:sldId id="288" r:id="rId6"/>
    <p:sldId id="328" r:id="rId7"/>
    <p:sldId id="345" r:id="rId8"/>
    <p:sldId id="350" r:id="rId9"/>
    <p:sldId id="346" r:id="rId10"/>
    <p:sldId id="347" r:id="rId11"/>
    <p:sldId id="342" r:id="rId12"/>
    <p:sldId id="341" r:id="rId13"/>
    <p:sldId id="339" r:id="rId14"/>
    <p:sldId id="331" r:id="rId15"/>
    <p:sldId id="298" r:id="rId16"/>
    <p:sldId id="290" r:id="rId17"/>
    <p:sldId id="291" r:id="rId18"/>
    <p:sldId id="292" r:id="rId19"/>
    <p:sldId id="303" r:id="rId20"/>
    <p:sldId id="299" r:id="rId21"/>
    <p:sldId id="351" r:id="rId22"/>
    <p:sldId id="264" r:id="rId2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4" autoAdjust="0"/>
    <p:restoredTop sz="80237" autoAdjust="0"/>
  </p:normalViewPr>
  <p:slideViewPr>
    <p:cSldViewPr>
      <p:cViewPr varScale="1">
        <p:scale>
          <a:sx n="93" d="100"/>
          <a:sy n="93" d="100"/>
        </p:scale>
        <p:origin x="22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28BDA-53D2-4377-9EE3-69B9799EC0F4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3BAE-ABAA-4634-AE23-A6EE8753F74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76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5D280-1BD8-4669-A8A1-2EF911E5A3F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C322-1FEC-4C25-9DF9-234F3C994B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6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42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7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2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8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75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9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4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Developing global insurance capital standards is a complex matter…. especially if time is at premium</a:t>
            </a:r>
          </a:p>
          <a:p>
            <a:endParaRPr lang="en-US" sz="1000" dirty="0" smtClean="0"/>
          </a:p>
          <a:p>
            <a:r>
              <a:rPr lang="en-US" sz="1200" dirty="0" smtClean="0"/>
              <a:t>Our goal is to develop a truly global insurance capital standard for the largest internationally active insurers (IAIGs).  </a:t>
            </a:r>
            <a:r>
              <a:rPr lang="en-GB" sz="1200" dirty="0" smtClean="0"/>
              <a:t>We are striving to create something </a:t>
            </a:r>
            <a:r>
              <a:rPr lang="en-GB" sz="1200" b="1" u="sng" dirty="0" smtClean="0"/>
              <a:t>unique</a:t>
            </a:r>
            <a:r>
              <a:rPr lang="en-GB" sz="1200" dirty="0" smtClean="0"/>
              <a:t> that works for different firms, markets and supervisors </a:t>
            </a:r>
          </a:p>
          <a:p>
            <a:endParaRPr lang="en-GB" sz="1000" dirty="0" smtClean="0"/>
          </a:p>
          <a:p>
            <a:r>
              <a:rPr lang="en-GB" sz="1200" dirty="0" smtClean="0"/>
              <a:t>…  this does not mean lifting altogether any of the existing regulatory frameworks into the ICS (e.g. RBC, SST, S2 or APRA’s)</a:t>
            </a:r>
          </a:p>
          <a:p>
            <a:endParaRPr lang="en-GB" sz="1000" dirty="0" smtClean="0"/>
          </a:p>
          <a:p>
            <a:r>
              <a:rPr lang="en-GB" sz="1200" dirty="0" smtClean="0"/>
              <a:t>…but lifting the experience of members participating in the capital development &amp; field testing working groups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8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Version 1.0 (for confidential reporting)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By mid-2017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Two valuation approaches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A standard method</a:t>
            </a:r>
          </a:p>
          <a:p>
            <a:pPr marL="457200" lvl="2" indent="0">
              <a:buNone/>
            </a:pPr>
            <a:r>
              <a:rPr lang="en-US" sz="1900" dirty="0" smtClean="0"/>
              <a:t> </a:t>
            </a: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Version 2.0 (for adoption with ComFrame)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By 2019 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Achieve an improved level of comparability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May still include two valuations but with reduced differences</a:t>
            </a:r>
          </a:p>
          <a:p>
            <a:pPr marL="800100" lvl="2" indent="-342900">
              <a:buFont typeface="Arial" pitchFamily="34" charset="0"/>
              <a:buChar char="•"/>
            </a:pPr>
            <a:r>
              <a:rPr lang="en-US" sz="1900" dirty="0" smtClean="0"/>
              <a:t>May allow for both a standard method and other methods including the use of internal models and variations of the standard method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200" dirty="0" smtClean="0"/>
              <a:t>After ICS Version 2.0 is adopted there will be an implementation period while jurisdictions embed the ICS into regulatory requirements and supervisory practices.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85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6C322-1FEC-4C25-9DF9-234F3C994BC8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1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330" y="2130425"/>
            <a:ext cx="8103348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496" y="4581128"/>
            <a:ext cx="8094959" cy="1665289"/>
          </a:xfrm>
        </p:spPr>
        <p:txBody>
          <a:bodyPr>
            <a:normAutofit/>
          </a:bodyPr>
          <a:lstStyle>
            <a:lvl1pPr marL="0" indent="0" algn="l">
              <a:buNone/>
              <a:defRPr sz="1230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Title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83568" y="371376"/>
            <a:ext cx="2968625" cy="1041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92" y="5445222"/>
            <a:ext cx="1522906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04" y="5445224"/>
            <a:ext cx="1522906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48" y="5445224"/>
            <a:ext cx="1522908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445224"/>
            <a:ext cx="1522907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79" y="5445222"/>
            <a:ext cx="1522906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90" y="5445224"/>
            <a:ext cx="1530610" cy="10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00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304088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Insert Footer On Master Slide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FDF7A1CD-315A-4373-96C8-03101DA86D9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152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130425"/>
            <a:ext cx="73437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7" name="Picture 20" descr="iais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110" name="Picture 14" descr="iais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0016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0ADE8F-DBBD-48B0-BEFB-27011341E64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65433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3D0B1-6213-4430-B650-92E8B0CBA42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7379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6AEC4-01CE-4F07-898D-EE2BD917A67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5065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079E-24F0-4FAB-BF3C-E30AB43704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918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05E23-B29B-4371-B313-4D0C7A12E4A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093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469EB-592F-4B24-96B8-216CCB6AA9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2379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520AA2-76F1-4A57-8274-91528766757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1516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857F7-63F1-41F9-98D1-7183A4C4D53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06028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047553-B5F0-4880-B8DA-3DBF3FC2D05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1665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 baseline="0">
                <a:latin typeface="Arial" pitchFamily="34" charset="0"/>
              </a:defRPr>
            </a:lvl1pPr>
          </a:lstStyle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0100" indent="-342900">
              <a:buFont typeface="+mj-lt"/>
              <a:buAutoNum type="alphaUcPeriod"/>
              <a:defRPr sz="1400" baseline="0">
                <a:latin typeface="Arial" pitchFamily="34" charset="0"/>
              </a:defRPr>
            </a:lvl2pPr>
            <a:lvl3pPr marL="1200150" indent="-285750">
              <a:buFontTx/>
              <a:buChar char="-"/>
              <a:defRPr sz="1400" baseline="0">
                <a:latin typeface="Arial" pitchFamily="34" charset="0"/>
              </a:defRPr>
            </a:lvl3pPr>
            <a:lvl4pPr marL="1543050" indent="-171450">
              <a:buFont typeface="Arial" pitchFamily="34" charset="0"/>
              <a:buChar char="•"/>
              <a:defRPr sz="1400" baseline="0">
                <a:latin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Section 1							Page #</a:t>
            </a:r>
          </a:p>
          <a:p>
            <a:pPr lvl="0"/>
            <a:r>
              <a:rPr lang="en-US" dirty="0" smtClean="0"/>
              <a:t>Section 2							Page #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Section 3							Page #</a:t>
            </a:r>
          </a:p>
          <a:p>
            <a:pPr lvl="1"/>
            <a:r>
              <a:rPr lang="en-US" dirty="0" smtClean="0"/>
              <a:t>Subsection							Page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3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1D295-141E-497F-B966-6E0AE0404DD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1238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304088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Insert Footer On Master Slide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fld id="{FDF7A1CD-315A-4373-96C8-03101DA86D9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152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130425"/>
            <a:ext cx="7343775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107" name="Picture 20" descr="iais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110" name="Picture 14" descr="iais_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7821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0ADE8F-DBBD-48B0-BEFB-27011341E64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4515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33D0B1-6213-4430-B650-92E8B0CBA42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1741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447800"/>
            <a:ext cx="3543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96AEC4-01CE-4F07-898D-EE2BD917A67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15904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B7079E-24F0-4FAB-BF3C-E30AB43704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3925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305E23-B29B-4371-B313-4D0C7A12E4A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9519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469EB-592F-4B24-96B8-216CCB6AA99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651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520AA2-76F1-4A57-8274-91528766757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1680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C857F7-63F1-41F9-98D1-7183A4C4D535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7485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862" y="1700808"/>
            <a:ext cx="8446610" cy="1224136"/>
          </a:xfrm>
        </p:spPr>
        <p:txBody>
          <a:bodyPr anchor="b" anchorCtr="0">
            <a:normAutofit/>
          </a:bodyPr>
          <a:lstStyle>
            <a:lvl1pPr algn="l">
              <a:defRPr sz="3000" b="0" i="0" cap="all" baseline="0">
                <a:solidFill>
                  <a:srgbClr val="359FD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8364" y="2906713"/>
            <a:ext cx="8442108" cy="378271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2908166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47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047553-B5F0-4880-B8DA-3DBF3FC2D05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8612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1D295-141E-497F-B966-6E0AE0404DD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9884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 baseline="0">
                <a:latin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000" baseline="0">
                <a:latin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800" baseline="0">
                <a:latin typeface="Arial" pitchFamily="34" charset="0"/>
              </a:defRPr>
            </a:lvl2pPr>
            <a:lvl3pPr marL="1200150" indent="-285750">
              <a:buFontTx/>
              <a:buChar char="-"/>
              <a:defRPr sz="1500" baseline="0">
                <a:latin typeface="Arial" pitchFamily="34" charset="0"/>
              </a:defRPr>
            </a:lvl3pPr>
            <a:lvl4pPr marL="1543050" indent="-171450">
              <a:buFont typeface="Arial" pitchFamily="34" charset="0"/>
              <a:buChar char="•"/>
              <a:defRPr sz="1200" baseline="0">
                <a:latin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1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Place your text here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1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 baseline="0">
                <a:latin typeface="Arial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51720" y="1189826"/>
            <a:ext cx="6635080" cy="4936337"/>
          </a:xfrm>
        </p:spPr>
        <p:txBody>
          <a:bodyPr>
            <a:normAutofit/>
          </a:bodyPr>
          <a:lstStyle>
            <a:lvl1pPr>
              <a:defRPr sz="1600" baseline="0">
                <a:latin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 baseline="0">
                <a:latin typeface="Arial" pitchFamily="34" charset="0"/>
              </a:defRPr>
            </a:lvl2pPr>
            <a:lvl3pPr marL="1200150" indent="-285750">
              <a:buFontTx/>
              <a:buChar char="-"/>
              <a:defRPr sz="1200" baseline="0">
                <a:latin typeface="Arial" pitchFamily="34" charset="0"/>
              </a:defRPr>
            </a:lvl3pPr>
            <a:lvl4pPr marL="1543050" indent="-171450">
              <a:buFont typeface="Arial" pitchFamily="34" charset="0"/>
              <a:buChar char="•"/>
              <a:defRPr sz="1000" baseline="0">
                <a:latin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0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Place your text here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 text</a:t>
            </a:r>
          </a:p>
          <a:p>
            <a:pPr lvl="3"/>
            <a:r>
              <a:rPr lang="en-US" dirty="0" smtClean="0"/>
              <a:t>Fourth level text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1753" y="1196752"/>
            <a:ext cx="1363943" cy="4936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1" baseline="0">
                <a:latin typeface="Arial" pitchFamily="34" charset="0"/>
              </a:defRPr>
            </a:lvl1pPr>
            <a:lvl2pPr marL="742950" indent="-285750">
              <a:buFont typeface="Wingdings" pitchFamily="2" charset="2"/>
              <a:buChar char="§"/>
              <a:defRPr sz="1400" baseline="0">
                <a:latin typeface="Arial" pitchFamily="34" charset="0"/>
              </a:defRPr>
            </a:lvl2pPr>
            <a:lvl3pPr marL="1200150" indent="-285750">
              <a:buFontTx/>
              <a:buChar char="-"/>
              <a:defRPr sz="1200" baseline="0">
                <a:latin typeface="Arial" pitchFamily="34" charset="0"/>
              </a:defRPr>
            </a:lvl3pPr>
            <a:lvl4pPr marL="1543050" indent="-171450">
              <a:buFont typeface="Arial" pitchFamily="34" charset="0"/>
              <a:buChar char="•"/>
              <a:defRPr sz="1000" baseline="0">
                <a:latin typeface="Arial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0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Place your text here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8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7574" y="802905"/>
            <a:ext cx="8228882" cy="409087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574038"/>
            <a:ext cx="1378496" cy="455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i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Add comments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051720" y="1588036"/>
            <a:ext cx="6624736" cy="360040"/>
          </a:xfrm>
          <a:solidFill>
            <a:srgbClr val="0C9BE2"/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51720" y="2060848"/>
            <a:ext cx="6635081" cy="406531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GB" sz="16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816"/>
            <a:ext cx="4040188" cy="360000"/>
          </a:xfrm>
          <a:solidFill>
            <a:srgbClr val="0C9BE2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>
              <a:buNone/>
              <a:defRPr lang="en-US" sz="1400" b="1" baseline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GB" sz="16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816"/>
            <a:ext cx="4041775" cy="360000"/>
          </a:xfrm>
          <a:solidFill>
            <a:srgbClr val="0C9BE2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>
              <a:buFontTx/>
              <a:buNone/>
              <a:defRPr lang="en-US" sz="1400" b="1" baseline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defRPr lang="en-US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defRPr lang="en-GB" sz="16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67544" y="849951"/>
            <a:ext cx="8208912" cy="36004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2525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 marL="0" indent="0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contact details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060848"/>
            <a:ext cx="4038600" cy="40653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contact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777720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71753" y="6360368"/>
            <a:ext cx="148717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5272" y="1969963"/>
            <a:ext cx="4042792" cy="562074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en-US" dirty="0" smtClean="0"/>
              <a:t>Contact details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5272" y="2532037"/>
            <a:ext cx="4038600" cy="3417243"/>
          </a:xfrm>
        </p:spPr>
        <p:txBody>
          <a:bodyPr/>
          <a:lstStyle>
            <a:lvl1pPr marL="0" indent="0">
              <a:buNone/>
              <a:defRPr sz="1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Add contact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67544" y="404664"/>
            <a:ext cx="2968625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C179-9F06-40D0-93EA-8FF612BB075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60" r:id="rId5"/>
    <p:sldLayoutId id="2147483661" r:id="rId6"/>
    <p:sldLayoutId id="2147483653" r:id="rId7"/>
    <p:sldLayoutId id="2147483652" r:id="rId8"/>
    <p:sldLayoutId id="214748366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‒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723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64195-E68E-4D80-A15B-129CEB378C1F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152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83" name="Picture 20" descr="iais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6" name="Picture 14" descr="iais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47800"/>
            <a:ext cx="7239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2484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Insert Footer On Master Slide (View/Master/Slide Master)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664195-E68E-4D80-A15B-129CEB378C1F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51520" y="0"/>
            <a:ext cx="1066800" cy="68580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990600"/>
          </a:xfrm>
          <a:prstGeom prst="rect">
            <a:avLst/>
          </a:prstGeom>
          <a:solidFill>
            <a:srgbClr val="6699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 Narrow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</a:rPr>
              <a:t>Insert Date on Master (View/Master/Slide Master)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83" name="Picture 20" descr="iais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" y="152400"/>
            <a:ext cx="1066800" cy="990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3086" name="Picture 14" descr="iais_logo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6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wipe dir="r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330" y="1988841"/>
            <a:ext cx="8264142" cy="18002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/>
              <a:t>Update on IAIS Activities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b="1" dirty="0" smtClean="0"/>
              <a:t>Conor Donaldson</a:t>
            </a:r>
            <a:endParaRPr lang="en-GB" sz="2000" b="1" dirty="0"/>
          </a:p>
          <a:p>
            <a:r>
              <a:rPr lang="en-US" sz="1400" dirty="0" smtClean="0"/>
              <a:t>18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 - key points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The ICS </a:t>
            </a:r>
            <a:r>
              <a:rPr lang="en-GB" sz="2200" dirty="0"/>
              <a:t>is a </a:t>
            </a:r>
            <a:r>
              <a:rPr lang="en-GB" sz="2200" b="1" dirty="0"/>
              <a:t>group-wide</a:t>
            </a:r>
            <a:r>
              <a:rPr lang="en-GB" sz="2200" dirty="0"/>
              <a:t>, consolidated insurance capital standard applicable to IAIGs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The ICS is not </a:t>
            </a:r>
            <a:r>
              <a:rPr lang="en-GB" sz="2200" dirty="0" smtClean="0"/>
              <a:t>proposed </a:t>
            </a:r>
            <a:r>
              <a:rPr lang="en-GB" sz="2200" dirty="0"/>
              <a:t>as a legal entity requirement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Once </a:t>
            </a:r>
            <a:r>
              <a:rPr lang="en-GB" sz="2200" dirty="0"/>
              <a:t>finalised and agreed, the ICS will be a measure of capital adequacy for </a:t>
            </a:r>
            <a:r>
              <a:rPr lang="en-GB" sz="2200" dirty="0" smtClean="0"/>
              <a:t>IAIGs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The ICS will constitute the </a:t>
            </a:r>
            <a:r>
              <a:rPr lang="en-GB" sz="2200" b="1" dirty="0"/>
              <a:t>minimum standard </a:t>
            </a:r>
            <a:r>
              <a:rPr lang="en-GB" sz="2200" dirty="0" smtClean="0"/>
              <a:t>which </a:t>
            </a:r>
            <a:r>
              <a:rPr lang="en-GB" sz="2200" dirty="0"/>
              <a:t>the supervisors represented in the IAIS will propose for adoption in their respective </a:t>
            </a:r>
            <a:r>
              <a:rPr lang="en-GB" sz="2200" dirty="0" smtClean="0"/>
              <a:t>jurisdiction</a:t>
            </a:r>
            <a:endParaRPr lang="en-GB" sz="22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Supervisors will be free to adopt additional arrangements that set higher </a:t>
            </a:r>
            <a:r>
              <a:rPr lang="en-GB" sz="2200" dirty="0" smtClean="0"/>
              <a:t>standards. </a:t>
            </a:r>
            <a:endParaRPr lang="en-GB" sz="22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Moreover, they are free to put in place supplementary measures of capital adequacy for the IAIGs in their jurisdiction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9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23528" y="275720"/>
            <a:ext cx="8239110" cy="576064"/>
          </a:xfrm>
        </p:spPr>
        <p:txBody>
          <a:bodyPr/>
          <a:lstStyle/>
          <a:p>
            <a:r>
              <a:rPr lang="en-US" dirty="0" smtClean="0"/>
              <a:t>Process and Timetable</a:t>
            </a:r>
            <a:endParaRPr lang="en-GB" sz="1800" strike="sngStrike" dirty="0"/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836712"/>
          <a:ext cx="7992887" cy="5392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4070"/>
                <a:gridCol w="5468817"/>
              </a:tblGrid>
              <a:tr h="240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  <a:latin typeface="Calibri"/>
                          <a:ea typeface="Calibri"/>
                        </a:rPr>
                        <a:t>Timing</a:t>
                      </a:r>
                      <a:endParaRPr lang="en-GB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/>
                          <a:ea typeface="Calibri"/>
                        </a:rPr>
                        <a:t>Key milestone</a:t>
                      </a:r>
                      <a:endParaRPr lang="en-GB" sz="28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March-</a:t>
                      </a:r>
                      <a:r>
                        <a:rPr lang="en-GB" sz="1600" baseline="0" dirty="0" smtClean="0">
                          <a:effectLst/>
                          <a:latin typeface="Calibri"/>
                          <a:ea typeface="Calibri"/>
                        </a:rPr>
                        <a:t>September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2014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First round of field testing including different valuation approaches for the ICS and BCR</a:t>
                      </a: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December 2014</a:t>
                      </a:r>
                      <a:endParaRPr lang="en-GB" sz="1600" b="1" kern="12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First ICS Consultation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April </a:t>
                      </a:r>
                      <a:r>
                        <a:rPr lang="en-GB" sz="1600" dirty="0">
                          <a:effectLst/>
                          <a:latin typeface="Calibri"/>
                          <a:ea typeface="Calibri"/>
                        </a:rPr>
                        <a:t>to September 2015 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</a:rPr>
                        <a:t>Second round of field testing including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HLA and ICS standard method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effectLst/>
                          <a:latin typeface="+mn-lt"/>
                          <a:ea typeface="Calibri"/>
                        </a:rPr>
                        <a:t>(Includes private reporting of BCR)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</a:rPr>
                        <a:t>May to September 2016 </a:t>
                      </a:r>
                      <a:endParaRPr lang="en-GB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/>
                        </a:rPr>
                        <a:t>Third round of field testing including ICS standard method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effectLst/>
                          <a:latin typeface="+mn-lt"/>
                          <a:ea typeface="Calibri"/>
                        </a:rPr>
                        <a:t>(Includes private reporting of BCR and HLA)</a:t>
                      </a:r>
                      <a:endParaRPr lang="en-GB" sz="2000" i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</a:rPr>
                        <a:t>June 2016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Second ICS Consultation</a:t>
                      </a:r>
                      <a:endParaRPr lang="en-GB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May/June-2017</a:t>
                      </a:r>
                      <a:endParaRPr lang="en-GB" sz="16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Adoption of ICS Version 1.0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June-September 2017 /2018/2019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</a:rPr>
                        <a:t>Further field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testing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Includes private reporting of ICS Version 1.0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FF00"/>
                          </a:solidFill>
                          <a:effectLst/>
                          <a:latin typeface="Calibri"/>
                          <a:ea typeface="Calibri"/>
                        </a:rPr>
                        <a:t>May/June 2018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Third ICS consultation</a:t>
                      </a:r>
                      <a:endParaRPr lang="en-GB" sz="16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IAIS 2019 General Meeting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Adoption of ComFrame, including ICS</a:t>
                      </a:r>
                      <a:r>
                        <a:rPr lang="en-GB" sz="1600" baseline="0" dirty="0" smtClean="0">
                          <a:effectLst/>
                          <a:latin typeface="Calibri"/>
                          <a:ea typeface="Calibri"/>
                        </a:rPr>
                        <a:t> Version 2.0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</a:rPr>
                        <a:t>From </a:t>
                      </a:r>
                      <a:r>
                        <a:rPr lang="en-GB" sz="1600" dirty="0" smtClean="0">
                          <a:effectLst/>
                          <a:latin typeface="Calibri"/>
                          <a:ea typeface="Calibri"/>
                        </a:rPr>
                        <a:t>2020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/>
                          <a:ea typeface="Calibri"/>
                        </a:rPr>
                        <a:t>Implementation of ComFrame, including ICS, to commence </a:t>
                      </a:r>
                      <a:endParaRPr lang="en-GB" sz="20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ICP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Feedback Loop </a:t>
            </a:r>
          </a:p>
          <a:p>
            <a:pPr lvl="1"/>
            <a:r>
              <a:rPr lang="en-US" dirty="0" smtClean="0"/>
              <a:t>Standard Setting and Standards Implementation </a:t>
            </a:r>
          </a:p>
          <a:p>
            <a:pPr lvl="1"/>
            <a:r>
              <a:rPr lang="en-US" dirty="0" smtClean="0"/>
              <a:t>Global Policy Work </a:t>
            </a:r>
          </a:p>
          <a:p>
            <a:pPr lvl="1"/>
            <a:r>
              <a:rPr lang="en-US" dirty="0" smtClean="0"/>
              <a:t>Developments in Insurance Business (eg, </a:t>
            </a:r>
            <a:r>
              <a:rPr lang="en-US" dirty="0" err="1" smtClean="0"/>
              <a:t>FinTech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Proportionality –</a:t>
            </a:r>
          </a:p>
          <a:p>
            <a:pPr lvl="1"/>
            <a:r>
              <a:rPr lang="en-US" dirty="0"/>
              <a:t>‘… </a:t>
            </a:r>
            <a:r>
              <a:rPr lang="en-GB" dirty="0"/>
              <a:t>supervisors … tailor certain supervisory requirements and actions in accordance with the </a:t>
            </a:r>
            <a:r>
              <a:rPr lang="en-GB" b="1" dirty="0"/>
              <a:t>nature, scale and complexity of individual insurers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… supervisors should have the </a:t>
            </a:r>
            <a:r>
              <a:rPr lang="en-GB" b="1" dirty="0"/>
              <a:t>flexibility</a:t>
            </a:r>
            <a:r>
              <a:rPr lang="en-GB" dirty="0"/>
              <a:t> </a:t>
            </a:r>
            <a:r>
              <a:rPr lang="en-GB" b="1" dirty="0"/>
              <a:t>to tailor supervisory requirements and actions </a:t>
            </a:r>
            <a:r>
              <a:rPr lang="en-GB" dirty="0"/>
              <a:t>so that they are </a:t>
            </a:r>
            <a:r>
              <a:rPr lang="en-GB" dirty="0" smtClean="0"/>
              <a:t>commensurate</a:t>
            </a:r>
          </a:p>
          <a:p>
            <a:r>
              <a:rPr lang="en-US" dirty="0" smtClean="0"/>
              <a:t>Long term project </a:t>
            </a:r>
          </a:p>
          <a:p>
            <a:pPr lvl="1"/>
            <a:r>
              <a:rPr lang="en-US" dirty="0" smtClean="0"/>
              <a:t>Anticipated to run through 2018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28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Programme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73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IAIS Implementation Cycle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272808" cy="525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Implementation Framework (CIF)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Response to review of IAIS implementation programme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Recognition that we provided tools, but little coordination of our activities</a:t>
            </a:r>
            <a:endParaRPr lang="en-US" sz="22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Under the CIF, the IC commits to:</a:t>
            </a:r>
            <a:endParaRPr lang="en-GB" sz="2400" dirty="0" smtClean="0">
              <a:latin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Regional engagement </a:t>
            </a:r>
            <a:endParaRPr lang="en-GB" sz="2400" b="1" dirty="0" smtClean="0">
              <a:latin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Enhance relationships with key implementation </a:t>
            </a:r>
            <a:r>
              <a:rPr lang="en-US" sz="2400" b="1" dirty="0" smtClean="0">
                <a:latin typeface="Arial" charset="0"/>
                <a:cs typeface="Arial" charset="0"/>
              </a:rPr>
              <a:t>partners</a:t>
            </a:r>
            <a:endParaRPr lang="en-GB" sz="2400" b="1" dirty="0" smtClean="0">
              <a:latin typeface="Arial" charset="0"/>
              <a:cs typeface="Arial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Target IAIS resources on areas and activities in line with the </a:t>
            </a:r>
            <a:r>
              <a:rPr lang="en-US" sz="2400" b="1" dirty="0" smtClean="0">
                <a:latin typeface="Arial" charset="0"/>
                <a:cs typeface="Arial" charset="0"/>
              </a:rPr>
              <a:t>unique perspective </a:t>
            </a:r>
            <a:r>
              <a:rPr lang="en-US" sz="2400" dirty="0" smtClean="0">
                <a:latin typeface="Arial" charset="0"/>
                <a:cs typeface="Arial" charset="0"/>
              </a:rPr>
              <a:t>and voice the IAIS brings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Strengthen alignment </a:t>
            </a:r>
            <a:r>
              <a:rPr lang="en-US" sz="2400" dirty="0" smtClean="0">
                <a:latin typeface="Arial" charset="0"/>
                <a:cs typeface="Arial" charset="0"/>
              </a:rPr>
              <a:t>of IAIS implementation activities and coordinate implementation perspectives into all standard setting activities of the IAIS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25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IAIS brings a unique perspective</a:t>
            </a:r>
          </a:p>
          <a:p>
            <a:r>
              <a:rPr lang="en-US" sz="2400" dirty="0" smtClean="0"/>
              <a:t>Not a training institute / technical assistance provider </a:t>
            </a:r>
          </a:p>
          <a:p>
            <a:r>
              <a:rPr lang="en-US" sz="2400" dirty="0" smtClean="0"/>
              <a:t>Best defined as “</a:t>
            </a:r>
            <a:r>
              <a:rPr lang="en-US" sz="2400" b="1" dirty="0" smtClean="0"/>
              <a:t>catalyst</a:t>
            </a:r>
            <a:r>
              <a:rPr lang="en-US" sz="2400" dirty="0" smtClean="0"/>
              <a:t>” or “facilitator” </a:t>
            </a:r>
          </a:p>
          <a:p>
            <a:r>
              <a:rPr lang="en-US" sz="2400" dirty="0" smtClean="0"/>
              <a:t>Help generate / shape implementation support  through:</a:t>
            </a:r>
          </a:p>
          <a:p>
            <a:pPr lvl="1"/>
            <a:r>
              <a:rPr lang="en-US" sz="2400" dirty="0" smtClean="0"/>
              <a:t>Understanding needs / challenges (regional contributions and assessment activities)</a:t>
            </a:r>
          </a:p>
          <a:p>
            <a:pPr lvl="1"/>
            <a:r>
              <a:rPr lang="en-US" sz="2400" dirty="0" smtClean="0"/>
              <a:t>Coordinating with partners – identifying opportunities to </a:t>
            </a:r>
            <a:r>
              <a:rPr lang="en-US" sz="2400" dirty="0" err="1" smtClean="0"/>
              <a:t>maximise</a:t>
            </a:r>
            <a:r>
              <a:rPr lang="en-US" sz="2400" dirty="0" smtClean="0"/>
              <a:t> benefits of implementation support </a:t>
            </a:r>
          </a:p>
          <a:p>
            <a:pPr lvl="1"/>
            <a:r>
              <a:rPr lang="en-US" sz="2400" dirty="0" smtClean="0"/>
              <a:t>Developing </a:t>
            </a:r>
            <a:r>
              <a:rPr lang="en-US" sz="2400" b="1" dirty="0" smtClean="0"/>
              <a:t>regional plans </a:t>
            </a:r>
            <a:r>
              <a:rPr lang="en-US" sz="2400" dirty="0" smtClean="0"/>
              <a:t>/ monitoring </a:t>
            </a:r>
            <a:r>
              <a:rPr lang="en-US" sz="2400" b="1" dirty="0" smtClean="0"/>
              <a:t>tools</a:t>
            </a:r>
            <a:r>
              <a:rPr lang="en-US" sz="2400" dirty="0" smtClean="0"/>
              <a:t> to provide regional / IAIS level encouragement, cooperation and “competition”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7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095"/>
            <a:ext cx="8229600" cy="641900"/>
          </a:xfrm>
        </p:spPr>
        <p:txBody>
          <a:bodyPr>
            <a:no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US" sz="2400" dirty="0" smtClean="0"/>
              <a:t>Self Assessment and Peer Review (SAPR)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Next </a:t>
            </a:r>
            <a:r>
              <a:rPr lang="en-US" sz="2000" dirty="0"/>
              <a:t>up is </a:t>
            </a:r>
            <a:r>
              <a:rPr lang="en-US" sz="2000" b="1" u="sng" dirty="0"/>
              <a:t>Supervisory Cooperation / Information </a:t>
            </a:r>
            <a:r>
              <a:rPr lang="en-US" sz="2000" b="1" u="sng" dirty="0" smtClean="0"/>
              <a:t>Exchange</a:t>
            </a:r>
            <a:r>
              <a:rPr lang="en-US" sz="2000" dirty="0" smtClean="0"/>
              <a:t> covering ICP 3 (information exchange and supervisory cooperation) and ICP 25 (Supervisory Cooperation and Coordination). </a:t>
            </a:r>
            <a:endParaRPr lang="en-US" sz="2000" b="1" u="sng" dirty="0" smtClean="0"/>
          </a:p>
          <a:p>
            <a:pPr marL="0" lvl="1" indent="0" defTabSz="457200">
              <a:buNone/>
              <a:defRPr/>
            </a:pPr>
            <a:endParaRPr lang="en-GB" sz="2000" b="1" u="sng" dirty="0"/>
          </a:p>
          <a:p>
            <a:pPr marL="342900" lvl="1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cs typeface="Arial" charset="0"/>
              </a:rPr>
              <a:t>IAIS SAPR Objectives:</a:t>
            </a:r>
            <a:endParaRPr lang="en-US" sz="2000" dirty="0">
              <a:cs typeface="Arial" charset="0"/>
            </a:endParaRPr>
          </a:p>
          <a:p>
            <a:pPr marL="722313" lvl="4" indent="-360363">
              <a:defRPr/>
            </a:pPr>
            <a:r>
              <a:rPr lang="en-US" sz="2000" dirty="0"/>
              <a:t>Gives “independent” and “consistent” assessment of observance</a:t>
            </a:r>
          </a:p>
          <a:p>
            <a:pPr marL="722313" lvl="4" indent="-360363">
              <a:defRPr/>
            </a:pPr>
            <a:r>
              <a:rPr lang="en-US" sz="2000" dirty="0"/>
              <a:t>Is manageable from a </a:t>
            </a:r>
            <a:r>
              <a:rPr lang="en-US" sz="2000" dirty="0" smtClean="0"/>
              <a:t>resource perspective </a:t>
            </a:r>
            <a:endParaRPr lang="en-US" sz="2000" dirty="0"/>
          </a:p>
          <a:p>
            <a:pPr marL="722313" lvl="4" indent="-360363">
              <a:defRPr/>
            </a:pPr>
            <a:r>
              <a:rPr lang="en-US" sz="2000" dirty="0" smtClean="0"/>
              <a:t>Provides insights for implementation partners</a:t>
            </a:r>
            <a:endParaRPr lang="en-US" sz="2000" dirty="0"/>
          </a:p>
          <a:p>
            <a:pPr marL="722313" lvl="4" indent="-360363">
              <a:defRPr/>
            </a:pPr>
            <a:r>
              <a:rPr lang="en-US" sz="2000" dirty="0" smtClean="0"/>
              <a:t>Does </a:t>
            </a:r>
            <a:r>
              <a:rPr lang="en-US" sz="2000" dirty="0"/>
              <a:t>not </a:t>
            </a:r>
            <a:r>
              <a:rPr lang="en-US" sz="2000" dirty="0" smtClean="0"/>
              <a:t>duplicate </a:t>
            </a:r>
            <a:r>
              <a:rPr lang="en-US" sz="2000" dirty="0"/>
              <a:t>existing assessments </a:t>
            </a:r>
          </a:p>
          <a:p>
            <a:pPr marL="722313" lvl="4" indent="-360363">
              <a:defRPr/>
            </a:pPr>
            <a:r>
              <a:rPr lang="en-US" sz="2000" dirty="0" smtClean="0">
                <a:cs typeface="Arial" charset="0"/>
              </a:rPr>
              <a:t>Provides input into standard setting work – Feedback loop between assessment and standards development</a:t>
            </a:r>
            <a:endParaRPr lang="en-US" sz="2000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3568" y="6356350"/>
            <a:ext cx="2133600" cy="365125"/>
          </a:xfrm>
        </p:spPr>
        <p:txBody>
          <a:bodyPr/>
          <a:lstStyle/>
          <a:p>
            <a:fld id="{A220C179-9F06-40D0-93EA-8FF612BB07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Supervisory Development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FIRST ONE</a:t>
            </a:r>
          </a:p>
          <a:p>
            <a:r>
              <a:rPr lang="en-US" dirty="0" smtClean="0"/>
              <a:t>Programme for new supervisors </a:t>
            </a:r>
          </a:p>
          <a:p>
            <a:r>
              <a:rPr lang="en-US" dirty="0" smtClean="0"/>
              <a:t>Webinars and self directed learning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FSI Connect Licenses</a:t>
            </a:r>
          </a:p>
          <a:p>
            <a:r>
              <a:rPr lang="en-US" dirty="0" smtClean="0"/>
              <a:t>Distributed to IAIS Members based on demand / need</a:t>
            </a:r>
          </a:p>
          <a:p>
            <a:r>
              <a:rPr lang="en-US" dirty="0" smtClean="0"/>
              <a:t>Two year period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Core Curriculum </a:t>
            </a:r>
          </a:p>
          <a:p>
            <a:r>
              <a:rPr lang="en-US" dirty="0" smtClean="0"/>
              <a:t>Compendium of knowledge covering supervision and regulation for insurance</a:t>
            </a:r>
          </a:p>
          <a:p>
            <a:r>
              <a:rPr lang="en-US" dirty="0" smtClean="0"/>
              <a:t>2010 is being refreshed by IAIS and </a:t>
            </a:r>
            <a:r>
              <a:rPr lang="en-US" sz="2100" dirty="0" smtClean="0"/>
              <a:t>World Bank</a:t>
            </a:r>
            <a:endParaRPr lang="en-US" sz="21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Regional Seminars</a:t>
            </a:r>
            <a:endParaRPr lang="en-US" b="1" dirty="0"/>
          </a:p>
          <a:p>
            <a:r>
              <a:rPr lang="en-US" dirty="0" smtClean="0"/>
              <a:t>Budget to support 10 per year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Translations</a:t>
            </a:r>
          </a:p>
          <a:p>
            <a:r>
              <a:rPr lang="en-US" dirty="0" smtClean="0"/>
              <a:t>Framework for translating IAIS supervisory material – member driven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1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39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Key IAIS Standard Setting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GSII Policy Measures / ComFrame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Capital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ICP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Implementation Programme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Assessments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Supervisory Development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29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2996952"/>
            <a:ext cx="4038600" cy="3129211"/>
          </a:xfrm>
        </p:spPr>
        <p:txBody>
          <a:bodyPr>
            <a:normAutofit/>
          </a:bodyPr>
          <a:lstStyle/>
          <a:p>
            <a:r>
              <a:rPr lang="en-GB" sz="1200" b="1" dirty="0"/>
              <a:t>Conor Donaldson</a:t>
            </a:r>
          </a:p>
          <a:p>
            <a:r>
              <a:rPr lang="en-GB" sz="1200" dirty="0"/>
              <a:t>Member of the Secretariat</a:t>
            </a:r>
          </a:p>
          <a:p>
            <a:r>
              <a:rPr lang="en-GB" sz="1200" dirty="0"/>
              <a:t>International  Association of Insurance Supervisors</a:t>
            </a:r>
          </a:p>
          <a:p>
            <a:r>
              <a:rPr lang="en-GB" sz="1200" dirty="0" err="1"/>
              <a:t>Centralbahnplatz</a:t>
            </a:r>
            <a:r>
              <a:rPr lang="en-GB" sz="1200" dirty="0"/>
              <a:t> 2 c/o BIS </a:t>
            </a:r>
          </a:p>
          <a:p>
            <a:endParaRPr lang="en-GB" sz="1200" dirty="0"/>
          </a:p>
          <a:p>
            <a:r>
              <a:rPr lang="en-GB" sz="1200" dirty="0"/>
              <a:t>P:+41 61 280  86 02</a:t>
            </a:r>
          </a:p>
          <a:p>
            <a:r>
              <a:rPr lang="en-GB" sz="1200" dirty="0"/>
              <a:t>M:+41 76 350 86 02 </a:t>
            </a:r>
          </a:p>
          <a:p>
            <a:r>
              <a:rPr lang="en-US" sz="1200" dirty="0"/>
              <a:t>E: conor.donaldson@bis.org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 err="1"/>
              <a:t>SkypeID</a:t>
            </a:r>
            <a:r>
              <a:rPr lang="en-GB" sz="1200" dirty="0"/>
              <a:t>: </a:t>
            </a:r>
            <a:r>
              <a:rPr lang="en-GB" sz="1200" dirty="0" err="1"/>
              <a:t>conordonaldson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IAIS Standard Setting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48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IAIS - a global standard setter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" y="1052736"/>
            <a:ext cx="8636000" cy="5229454"/>
          </a:xfrm>
        </p:spPr>
        <p:txBody>
          <a:bodyPr>
            <a:normAutofit/>
          </a:bodyPr>
          <a:lstStyle/>
          <a:p>
            <a:r>
              <a:rPr lang="en-GB" dirty="0" smtClean="0"/>
              <a:t>Mission</a:t>
            </a:r>
          </a:p>
          <a:p>
            <a:pPr lvl="1"/>
            <a:r>
              <a:rPr lang="en-GB" dirty="0" smtClean="0"/>
              <a:t>Promote </a:t>
            </a:r>
            <a:r>
              <a:rPr lang="en-GB" b="1" i="1" dirty="0" smtClean="0"/>
              <a:t>effective </a:t>
            </a:r>
            <a:r>
              <a:rPr lang="en-GB" b="1" i="1" dirty="0"/>
              <a:t>and globally consistent </a:t>
            </a:r>
            <a:r>
              <a:rPr lang="en-GB" dirty="0"/>
              <a:t>supervision of the insurance </a:t>
            </a:r>
            <a:r>
              <a:rPr lang="en-GB" dirty="0" smtClean="0"/>
              <a:t>industry in </a:t>
            </a:r>
            <a:r>
              <a:rPr lang="en-GB" dirty="0"/>
              <a:t>order to </a:t>
            </a:r>
            <a:r>
              <a:rPr lang="en-GB" b="1" i="1" dirty="0"/>
              <a:t>develop and maintain </a:t>
            </a:r>
            <a:r>
              <a:rPr lang="en-GB" dirty="0"/>
              <a:t>fair, safe and stable insurance </a:t>
            </a:r>
            <a:r>
              <a:rPr lang="en-GB" dirty="0" smtClean="0"/>
              <a:t>markets for </a:t>
            </a:r>
            <a:r>
              <a:rPr lang="en-GB" dirty="0"/>
              <a:t>the </a:t>
            </a:r>
            <a:r>
              <a:rPr lang="en-GB" b="1" i="1" dirty="0"/>
              <a:t>benefit and protection of </a:t>
            </a:r>
            <a:r>
              <a:rPr lang="en-GB" b="1" i="1" dirty="0" smtClean="0"/>
              <a:t>policyholders</a:t>
            </a:r>
          </a:p>
          <a:p>
            <a:pPr lvl="1"/>
            <a:r>
              <a:rPr lang="en-GB" dirty="0" smtClean="0"/>
              <a:t>Contribute </a:t>
            </a:r>
            <a:r>
              <a:rPr lang="en-GB" dirty="0"/>
              <a:t>to </a:t>
            </a:r>
            <a:r>
              <a:rPr lang="en-GB" b="1" i="1" dirty="0"/>
              <a:t>global financial stability</a:t>
            </a:r>
          </a:p>
          <a:p>
            <a:pPr marL="0" indent="0" algn="r">
              <a:buNone/>
            </a:pPr>
            <a:endParaRPr lang="en-US" sz="1600" dirty="0" smtClean="0"/>
          </a:p>
          <a:p>
            <a:r>
              <a:rPr lang="en-GB" dirty="0"/>
              <a:t>IAIS membership is broad and diverse: </a:t>
            </a:r>
          </a:p>
          <a:p>
            <a:pPr lvl="1"/>
            <a:r>
              <a:rPr lang="en-GB" dirty="0" smtClean="0"/>
              <a:t>About 200 </a:t>
            </a:r>
            <a:r>
              <a:rPr lang="en-GB" dirty="0"/>
              <a:t>jurisdictions in nearly 140 countries</a:t>
            </a:r>
          </a:p>
          <a:p>
            <a:pPr lvl="1"/>
            <a:r>
              <a:rPr lang="en-GB" dirty="0" smtClean="0"/>
              <a:t>97</a:t>
            </a:r>
            <a:r>
              <a:rPr lang="en-GB" dirty="0"/>
              <a:t>% of the world's insurance premiums</a:t>
            </a:r>
            <a:endParaRPr lang="en-US" dirty="0"/>
          </a:p>
          <a:p>
            <a:pPr marL="0" indent="0" algn="r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984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IAIS policy initiatives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48" y="836712"/>
            <a:ext cx="828092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GB" sz="2000" dirty="0" smtClean="0"/>
              <a:t>Recognition of different type of institutions which supervision required different tools for:</a:t>
            </a:r>
          </a:p>
          <a:p>
            <a:pPr>
              <a:spcBef>
                <a:spcPts val="1000"/>
              </a:spcBef>
            </a:pPr>
            <a:r>
              <a:rPr lang="en-GB" sz="2000" b="1" dirty="0" smtClean="0"/>
              <a:t>All authorised insurers </a:t>
            </a:r>
            <a:r>
              <a:rPr lang="en-GB" sz="2000" dirty="0" smtClean="0"/>
              <a:t>(at legal entity and group level)</a:t>
            </a:r>
          </a:p>
          <a:p>
            <a:pPr lvl="1">
              <a:spcBef>
                <a:spcPts val="1000"/>
              </a:spcBef>
            </a:pPr>
            <a:r>
              <a:rPr lang="en-GB" sz="1800" dirty="0" smtClean="0"/>
              <a:t>Insurance core principles </a:t>
            </a:r>
          </a:p>
          <a:p>
            <a:pPr lvl="2">
              <a:spcBef>
                <a:spcPts val="1000"/>
              </a:spcBef>
            </a:pPr>
            <a:r>
              <a:rPr lang="en-GB" sz="1500" dirty="0" smtClean="0"/>
              <a:t>Major </a:t>
            </a:r>
            <a:r>
              <a:rPr lang="en-GB" dirty="0"/>
              <a:t>r</a:t>
            </a:r>
            <a:r>
              <a:rPr lang="en-GB" sz="1500" dirty="0" smtClean="0"/>
              <a:t>eview underway </a:t>
            </a:r>
          </a:p>
          <a:p>
            <a:pPr lvl="1">
              <a:spcBef>
                <a:spcPts val="1000"/>
              </a:spcBef>
            </a:pPr>
            <a:endParaRPr lang="en-GB" sz="1300" dirty="0" smtClean="0"/>
          </a:p>
          <a:p>
            <a:pPr>
              <a:spcBef>
                <a:spcPts val="1000"/>
              </a:spcBef>
            </a:pPr>
            <a:r>
              <a:rPr lang="en-GB" sz="2000" b="1" dirty="0" smtClean="0"/>
              <a:t>Internationally Active Insurance Groups </a:t>
            </a:r>
            <a:r>
              <a:rPr lang="en-GB" sz="2000" dirty="0" smtClean="0"/>
              <a:t>(IAIGs)</a:t>
            </a:r>
          </a:p>
          <a:p>
            <a:pPr lvl="1">
              <a:spcBef>
                <a:spcPts val="1000"/>
              </a:spcBef>
            </a:pPr>
            <a:r>
              <a:rPr lang="en-GB" sz="1800" dirty="0" smtClean="0"/>
              <a:t>The Common Framework – ComFrame</a:t>
            </a:r>
          </a:p>
          <a:p>
            <a:pPr lvl="2">
              <a:spcBef>
                <a:spcPts val="1000"/>
              </a:spcBef>
            </a:pPr>
            <a:r>
              <a:rPr lang="en-GB" sz="1500" dirty="0" smtClean="0"/>
              <a:t>A global quantitative insurance capital standard (ICS)</a:t>
            </a:r>
          </a:p>
          <a:p>
            <a:pPr lvl="2">
              <a:spcBef>
                <a:spcPts val="1000"/>
              </a:spcBef>
            </a:pPr>
            <a:r>
              <a:rPr lang="en-US" dirty="0" smtClean="0"/>
              <a:t>Qualitative requirements</a:t>
            </a:r>
            <a:endParaRPr lang="en-GB" sz="1500" dirty="0" smtClean="0"/>
          </a:p>
          <a:p>
            <a:pPr lvl="1">
              <a:spcBef>
                <a:spcPts val="1000"/>
              </a:spcBef>
            </a:pPr>
            <a:endParaRPr lang="en-GB" sz="1300" dirty="0" smtClean="0"/>
          </a:p>
          <a:p>
            <a:pPr>
              <a:spcBef>
                <a:spcPts val="1000"/>
              </a:spcBef>
            </a:pPr>
            <a:r>
              <a:rPr lang="en-GB" sz="2000" b="1" dirty="0" smtClean="0"/>
              <a:t>Global Systemically Important Insurers </a:t>
            </a:r>
            <a:r>
              <a:rPr lang="en-GB" sz="2000" dirty="0" smtClean="0"/>
              <a:t>(G-SIIs)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/>
              <a:t>Methodology under review </a:t>
            </a:r>
            <a:endParaRPr lang="en-GB" sz="1800" dirty="0" smtClean="0"/>
          </a:p>
          <a:p>
            <a:pPr lvl="1">
              <a:spcBef>
                <a:spcPts val="1000"/>
              </a:spcBef>
            </a:pPr>
            <a:r>
              <a:rPr lang="en-US" sz="1800" dirty="0" smtClean="0"/>
              <a:t>Policy measures </a:t>
            </a:r>
            <a:endParaRPr lang="en-GB" sz="1800" dirty="0" smtClean="0"/>
          </a:p>
          <a:p>
            <a:pPr lvl="2">
              <a:spcBef>
                <a:spcPts val="1000"/>
              </a:spcBef>
            </a:pPr>
            <a:r>
              <a:rPr lang="en-GB" sz="1500" dirty="0" smtClean="0"/>
              <a:t>Straightforward basic capital requirement (BCR) + </a:t>
            </a:r>
            <a:r>
              <a:rPr lang="en-GB" dirty="0"/>
              <a:t>Higher loss absorbency (HLA) </a:t>
            </a:r>
            <a:endParaRPr lang="en-GB" sz="1500" dirty="0" smtClean="0"/>
          </a:p>
          <a:p>
            <a:pPr lvl="2">
              <a:spcBef>
                <a:spcPts val="1000"/>
              </a:spcBef>
            </a:pPr>
            <a:r>
              <a:rPr lang="en-GB" sz="1500" dirty="0" smtClean="0"/>
              <a:t>Recovery and Resolutions Plans (RRP) to ensure that in the event of a failure a systemic (re)insurer can be adequately resolved</a:t>
            </a:r>
          </a:p>
          <a:p>
            <a:pPr lvl="2">
              <a:spcBef>
                <a:spcPts val="1000"/>
              </a:spcBef>
            </a:pPr>
            <a:r>
              <a:rPr lang="en-GB" sz="1500" dirty="0" smtClean="0"/>
              <a:t>Crisis Management Group (CMG) to deliver co-ordination in a crisis event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5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G-SII Assessment Methodology (IAIS 2013)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34752" y="1412776"/>
            <a:ext cx="808166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spcAft>
                <a:spcPts val="1800"/>
              </a:spcAft>
              <a:buSzPct val="120000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IAIS Methodology for Recommending List of G-SIIs to FSB: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indicators in 5 categories: size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global activity, interconnectedness, non-traditional insurance and non-insurance 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NTNI)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 and substitutability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Higher weighting for NTNI and interconnectedness (together 80-90%)</a:t>
            </a:r>
          </a:p>
          <a:p>
            <a:pPr marL="800100" lvl="1" indent="-342900">
              <a:spcBef>
                <a:spcPct val="0"/>
              </a:spcBef>
              <a:spcAft>
                <a:spcPts val="18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Supervisory judgment plays an important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roleg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1800"/>
              </a:spcAft>
              <a:buSzPct val="120000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(including NTNI definition) is currently under review. See IAIS website for Public Consultation launched 25 November 2015</a:t>
            </a:r>
          </a:p>
          <a:p>
            <a:pPr lvl="1">
              <a:spcBef>
                <a:spcPct val="0"/>
              </a:spcBef>
              <a:spcAft>
                <a:spcPts val="1800"/>
              </a:spcAft>
              <a:buSzPct val="120000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panose="020B0604020202020204" pitchFamily="34" charset="0"/>
              </a:rPr>
              <a:t>ComFrame an Overview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8791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Module 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2055" y="8791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Module 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8791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412776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IAIGs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733" y="2132856"/>
            <a:ext cx="21191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 of identifying  IAIGs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852936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Scope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573016"/>
            <a:ext cx="20882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GWS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4023" y="1412776"/>
            <a:ext cx="2088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IAIG’s legal and management structures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4023" y="2420888"/>
            <a:ext cx="2088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4023" y="2852936"/>
            <a:ext cx="2088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ERM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4023" y="3284984"/>
            <a:ext cx="20882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ERM Policies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4023" y="3717032"/>
            <a:ext cx="208823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adequacy assessment</a:t>
            </a:r>
            <a:endParaRPr lang="en-GB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1412776"/>
            <a:ext cx="20882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Group-wide supervisory process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2444695"/>
            <a:ext cx="208823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Supervisory colleges, cooperation and coordination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0232" y="3717032"/>
            <a:ext cx="2088232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</a:t>
            </a:r>
            <a:r>
              <a:rPr lang="en-GB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and resolution measures among </a:t>
            </a:r>
            <a:r>
              <a:rPr lang="en-GB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supervisors</a:t>
            </a:r>
            <a:endParaRPr lang="en-GB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486916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ComFrame development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began in July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Three consultations -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year from 2011 to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Field testing in 2014/2015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IAIGs identification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Criteria to identify IAIGs are set in the module 1 of ComFrame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Criteria </a:t>
            </a:r>
            <a:r>
              <a:rPr lang="en-GB" dirty="0"/>
              <a:t>for IAIGs: </a:t>
            </a:r>
          </a:p>
          <a:p>
            <a:r>
              <a:rPr lang="en-GB" dirty="0"/>
              <a:t>A. International Activity </a:t>
            </a:r>
          </a:p>
          <a:p>
            <a:pPr lvl="1"/>
            <a:r>
              <a:rPr lang="en-GB" dirty="0"/>
              <a:t>Premiums are written in not fewer than three jurisdictions, and</a:t>
            </a:r>
          </a:p>
          <a:p>
            <a:pPr lvl="1"/>
            <a:r>
              <a:rPr lang="en-GB" dirty="0"/>
              <a:t>Percentage of gross premiums written outside the home jurisdiction is not less than 10% of the group’s total gross written premium; </a:t>
            </a:r>
          </a:p>
          <a:p>
            <a:pPr marL="0" indent="0">
              <a:buNone/>
            </a:pPr>
            <a:r>
              <a:rPr lang="en-GB" dirty="0"/>
              <a:t>AND </a:t>
            </a:r>
          </a:p>
          <a:p>
            <a:r>
              <a:rPr lang="en-GB" dirty="0"/>
              <a:t>B. Size (based on a rolling three-year average): </a:t>
            </a:r>
          </a:p>
          <a:p>
            <a:pPr lvl="1"/>
            <a:r>
              <a:rPr lang="en-GB" dirty="0"/>
              <a:t>Total assets of not less than USD 50 Billion, or </a:t>
            </a:r>
          </a:p>
          <a:p>
            <a:pPr lvl="1"/>
            <a:r>
              <a:rPr lang="en-GB" dirty="0"/>
              <a:t>Gross written premiums of not less than USD 10 Billion.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300" dirty="0" smtClean="0"/>
              <a:t>Ultimate goal for the ICS </a:t>
            </a:r>
            <a:r>
              <a:rPr lang="en-GB" dirty="0" smtClean="0"/>
              <a:t>(no date attached)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/>
              <a:t>The ultimate goal of a single ICS will include a common methodology by which one ICS achieves comparable, i.e. substantially the same, outcomes across jurisdictions. </a:t>
            </a: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Ongoing </a:t>
            </a:r>
            <a:r>
              <a:rPr lang="en-US" sz="2200" dirty="0"/>
              <a:t>work is intended to lead to improved convergence over time on the key elements of the ICS towards the ultimate goal. </a:t>
            </a: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Not </a:t>
            </a:r>
            <a:r>
              <a:rPr lang="en-US" sz="2200" dirty="0"/>
              <a:t>prejudging the substance, the key elements include valuation, capital resources and capital requirements.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0C179-9F06-40D0-93EA-8FF612BB07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101013 General Meeting.potx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1013 General Meeting.pot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013 General Meeting.potx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13 General Meeting.potx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resentation Template">
  <a:themeElements>
    <a:clrScheme name="101013 General Meeting.potx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1013 General Meeting.pot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013 General Meeting.potx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1013 General Meeting.potx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013 General Meeting.pot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1367</Words>
  <Application>Microsoft Office PowerPoint</Application>
  <PresentationFormat>Apresentação na tela (4:3)</PresentationFormat>
  <Paragraphs>226</Paragraphs>
  <Slides>20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Times New Roman</vt:lpstr>
      <vt:lpstr>Wingdings</vt:lpstr>
      <vt:lpstr>Office Theme</vt:lpstr>
      <vt:lpstr>Presentation Template</vt:lpstr>
      <vt:lpstr>1_Presentation Template</vt:lpstr>
      <vt:lpstr>Update on IAIS Activities</vt:lpstr>
      <vt:lpstr>Overview</vt:lpstr>
      <vt:lpstr>Key IAIS Standard Setting Activities</vt:lpstr>
      <vt:lpstr>IAIS - a global standard setter</vt:lpstr>
      <vt:lpstr>IAIS policy initiatives</vt:lpstr>
      <vt:lpstr>G-SII Assessment Methodology (IAIS 2013)</vt:lpstr>
      <vt:lpstr>ComFrame an Overview</vt:lpstr>
      <vt:lpstr>IAIGs identification criteria</vt:lpstr>
      <vt:lpstr>Ultimate goal for the ICS (no date attached)</vt:lpstr>
      <vt:lpstr>ICS  - key points</vt:lpstr>
      <vt:lpstr>Process and Timetable</vt:lpstr>
      <vt:lpstr>ICP Review</vt:lpstr>
      <vt:lpstr>Implementation Programme </vt:lpstr>
      <vt:lpstr>IAIS Implementation Cycle</vt:lpstr>
      <vt:lpstr>Coordinated Implementation Framework (CIF)</vt:lpstr>
      <vt:lpstr>Considerations</vt:lpstr>
      <vt:lpstr> Self Assessment and Peer Review (SAPR)</vt:lpstr>
      <vt:lpstr>Supervisory Development Initiatives</vt:lpstr>
      <vt:lpstr>Questions</vt:lpstr>
      <vt:lpstr>Contact information</vt:lpstr>
    </vt:vector>
  </TitlesOfParts>
  <Company>Bank for International Settlements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Aubel, Anna</dc:creator>
  <cp:lastModifiedBy>lg</cp:lastModifiedBy>
  <cp:revision>159</cp:revision>
  <cp:lastPrinted>2014-12-09T10:30:47Z</cp:lastPrinted>
  <dcterms:created xsi:type="dcterms:W3CDTF">2013-10-24T09:50:26Z</dcterms:created>
  <dcterms:modified xsi:type="dcterms:W3CDTF">2016-04-18T11:48:38Z</dcterms:modified>
</cp:coreProperties>
</file>