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306" r:id="rId4"/>
    <p:sldId id="307" r:id="rId5"/>
    <p:sldId id="308" r:id="rId6"/>
    <p:sldId id="285" r:id="rId7"/>
    <p:sldId id="313" r:id="rId8"/>
    <p:sldId id="289" r:id="rId9"/>
    <p:sldId id="294" r:id="rId10"/>
    <p:sldId id="293" r:id="rId11"/>
    <p:sldId id="319" r:id="rId12"/>
    <p:sldId id="261" r:id="rId13"/>
    <p:sldId id="263" r:id="rId14"/>
    <p:sldId id="264" r:id="rId15"/>
    <p:sldId id="265" r:id="rId16"/>
    <p:sldId id="315" r:id="rId17"/>
    <p:sldId id="309" r:id="rId18"/>
    <p:sldId id="310" r:id="rId19"/>
    <p:sldId id="311" r:id="rId20"/>
    <p:sldId id="316" r:id="rId21"/>
    <p:sldId id="317" r:id="rId22"/>
    <p:sldId id="314" r:id="rId23"/>
    <p:sldId id="320" r:id="rId2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0099"/>
    <a:srgbClr val="003366"/>
    <a:srgbClr val="195B79"/>
    <a:srgbClr val="0099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7336" autoAdjust="0"/>
  </p:normalViewPr>
  <p:slideViewPr>
    <p:cSldViewPr>
      <p:cViewPr>
        <p:scale>
          <a:sx n="80" d="100"/>
          <a:sy n="80" d="100"/>
        </p:scale>
        <p:origin x="-167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740584-84B0-4C3B-80C5-B87BDC4F1A8F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E06276-7982-4706-B259-F39889DBC4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84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BFA9A5-CC3C-42A4-B3B5-042E4A04F4D2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0865DF-82EA-4A7C-8EAF-8AFA11FE55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297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865DF-82EA-4A7C-8EAF-8AFA11FE55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336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7C05-BD6A-4999-950A-C4920F768FC2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751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DCAE43-CFE8-40E0-AF65-63AA23585D26}" type="slidenum">
              <a:rPr lang="es-ES" altLang="es-CL" smtClean="0"/>
              <a:pPr eaLnBrk="1" hangingPunct="1">
                <a:spcBef>
                  <a:spcPct val="0"/>
                </a:spcBef>
              </a:pPr>
              <a:t>3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dirty="0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DA2479-98CC-463B-8EDD-423DF27FBEAD}" type="slidenum">
              <a:rPr lang="es-ES" altLang="es-CL" smtClean="0"/>
              <a:pPr eaLnBrk="1" hangingPunct="1">
                <a:spcBef>
                  <a:spcPct val="0"/>
                </a:spcBef>
              </a:pPr>
              <a:t>4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CC510-9CFA-44B1-913D-3817FD13FCF4}" type="slidenum">
              <a:rPr lang="es-ES" altLang="es-CL" smtClean="0"/>
              <a:pPr eaLnBrk="1" hangingPunct="1">
                <a:spcBef>
                  <a:spcPct val="0"/>
                </a:spcBef>
              </a:pPr>
              <a:t>5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ES_tradnl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4A8FA-EF35-45EC-B388-AF40438A1477}" type="slidenum">
              <a:rPr lang="es-ES" altLang="es-ES_tradnl" smtClean="0"/>
              <a:pPr eaLnBrk="1" hangingPunct="1">
                <a:spcBef>
                  <a:spcPct val="0"/>
                </a:spcBef>
              </a:pPr>
              <a:t>6</a:t>
            </a:fld>
            <a:endParaRPr lang="es-ES" alt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ES_tradnl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4A8FA-EF35-45EC-B388-AF40438A1477}" type="slidenum">
              <a:rPr lang="es-ES" altLang="es-ES_tradnl" smtClean="0"/>
              <a:pPr eaLnBrk="1" hangingPunct="1">
                <a:spcBef>
                  <a:spcPct val="0"/>
                </a:spcBef>
              </a:pPr>
              <a:t>7</a:t>
            </a:fld>
            <a:endParaRPr lang="es-ES" alt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ES_tradnl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4A8FA-EF35-45EC-B388-AF40438A1477}" type="slidenum">
              <a:rPr lang="es-ES" altLang="es-ES_tradnl" smtClean="0"/>
              <a:pPr eaLnBrk="1" hangingPunct="1">
                <a:spcBef>
                  <a:spcPct val="0"/>
                </a:spcBef>
              </a:pPr>
              <a:t>10</a:t>
            </a:fld>
            <a:endParaRPr lang="es-ES" alt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ES_tradnl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4A8FA-EF35-45EC-B388-AF40438A1477}" type="slidenum">
              <a:rPr lang="es-ES" altLang="es-ES_tradnl" smtClean="0"/>
              <a:pPr eaLnBrk="1" hangingPunct="1">
                <a:spcBef>
                  <a:spcPct val="0"/>
                </a:spcBef>
              </a:pPr>
              <a:t>11</a:t>
            </a:fld>
            <a:endParaRPr lang="es-ES" alt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7C05-BD6A-4999-950A-C4920F768FC2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751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t>31-03-2015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51720" y="1484784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latin typeface="Century Gothic" pitchFamily="34" charset="0"/>
              </a:rPr>
              <a:t>XXVI ASAMBLEA y </a:t>
            </a:r>
            <a:r>
              <a:rPr lang="es-CL" sz="3200" b="1" dirty="0" smtClean="0">
                <a:latin typeface="Century Gothic" pitchFamily="34" charset="0"/>
              </a:rPr>
              <a:t>XVI </a:t>
            </a:r>
            <a:r>
              <a:rPr lang="es-CL" sz="3200" b="1" dirty="0" smtClean="0">
                <a:latin typeface="Century Gothic" pitchFamily="34" charset="0"/>
              </a:rPr>
              <a:t>Conferencia Anual ASSAL Tendencias en la Regulación: Cambios Recientes en la Regulación y Supervisión en Iberoamérica</a:t>
            </a:r>
            <a:endParaRPr lang="es-CL" sz="3200" dirty="0"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1720" y="4402847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 smtClean="0">
                <a:latin typeface="Century Gothic" pitchFamily="34" charset="0"/>
              </a:rPr>
              <a:t>Osvaldo Macías M.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Intendente de Seguros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SVS – Chile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Abril 2015</a:t>
            </a:r>
            <a:endParaRPr lang="es-CL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" y="1210682"/>
            <a:ext cx="831691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Luego de algunos años de aplicación de la matriz de riesgos, la SVS se encuentra revisando sus procesos internos y actualizando la  normativa aplicable, incorporando la experiencia adquirida a la fecha.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temas que se están revisando: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metodológicos y criterios de aplicación de la Matriz de Riesgos.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Supervisión de grupos aseguradores (incluyendo filiales de seguros en el extranjero) y evaluación del Riesgo de Grupo en las compañías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de Gobiernos Corporativos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 y Gestión del Reaseguro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Pilar II:  Desafíos Pendientes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" y="1210682"/>
            <a:ext cx="831691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Autoevaluación de los Principios Básicos de Seguros de la IAIS.</a:t>
            </a: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de un Plan de Acción con acciones regulatorias y de supervisión para cumplir los estándares internacionales de la IAIS.</a:t>
            </a: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SVS contempla emitir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el año 2015, una nueva normativa relativa a la aplicación por parte de las aseguradoras del concepto del ORSA (</a:t>
            </a:r>
            <a:r>
              <a:rPr lang="es-CL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Solvency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Assesment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anterior, implicará la autoevaluación de la posición de solvencia de las compañías y la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efinición de su capital óptimo de acuerdo a sus niveles de riesgo (capital económico).</a:t>
            </a: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2" indent="-34290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constituirá un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paso en la aplicación del modelo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SBR.</a:t>
            </a:r>
            <a:endParaRPr lang="es-MX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Principios Básicos de Seguros IAIS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621025" y="2852936"/>
            <a:ext cx="80648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just" eaLnBrk="1" hangingPunct="1">
              <a:spcBef>
                <a:spcPct val="0"/>
              </a:spcBef>
              <a:buClr>
                <a:srgbClr val="FFC000"/>
              </a:buClr>
              <a:buSzPct val="130000"/>
              <a:buFont typeface="Wingdings" pitchFamily="2" charset="2"/>
              <a:buChar char="§"/>
            </a:pPr>
            <a:endParaRPr lang="es-CL" sz="1800" dirty="0">
              <a:solidFill>
                <a:srgbClr val="0000CC"/>
              </a:solidFill>
              <a:latin typeface="+mj-lt"/>
            </a:endParaRPr>
          </a:p>
          <a:p>
            <a:pPr marL="285750" lvl="1" algn="just" eaLnBrk="1" hangingPunct="1">
              <a:spcBef>
                <a:spcPct val="0"/>
              </a:spcBef>
              <a:buClr>
                <a:srgbClr val="FFC000"/>
              </a:buClr>
              <a:buSzPct val="130000"/>
              <a:buFont typeface="Wingdings" pitchFamily="2" charset="2"/>
              <a:buChar char="§"/>
            </a:pPr>
            <a:endParaRPr lang="es-CL" sz="1800" dirty="0" smtClean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1520" y="124204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marco actual, el regulador monitorea que los fiscalizados cumplan con los requisitos y exigencias para: </a:t>
            </a:r>
          </a:p>
          <a:p>
            <a:pPr>
              <a:buClr>
                <a:srgbClr val="FFC000"/>
              </a:buClr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Mantenerse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inscritos en los registros que lleva la Superintendencia, </a:t>
            </a:r>
          </a:p>
          <a:p>
            <a:pPr marL="342900" indent="-3429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normativa aplicable para las actividades que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desarrollan;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de detectarse incumplimientos se procede a aplicar las medidas y/o sanciones que correspondan. </a:t>
            </a: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buClr>
                <a:srgbClr val="FFC000"/>
              </a:buClr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usualmente se conoce como un “modelo de supervisión basado en normas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0" lvl="1">
              <a:buClr>
                <a:srgbClr val="FFC000"/>
              </a:buClr>
            </a:pPr>
            <a:endParaRPr lang="es-CL" sz="20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buClr>
                <a:srgbClr val="FFC000"/>
              </a:buClr>
            </a:pPr>
            <a:r>
              <a:rPr 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Limitaciones:</a:t>
            </a:r>
            <a:endParaRPr 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</a:pPr>
            <a:endParaRPr lang="es-CL" sz="800" dirty="0" smtClean="0"/>
          </a:p>
          <a:p>
            <a:pPr marL="62865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Dificultad de normar ante la creciente complejidad de los mercados y productos, líneas de negocios, tipos de seguros, canales de comercialización. </a:t>
            </a:r>
          </a:p>
          <a:p>
            <a:pPr marL="62865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 preventivo.</a:t>
            </a:r>
          </a:p>
          <a:p>
            <a:pPr marL="62865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atiende a la calidad de la gestión del fiscalizado para prevenir incumplimientos o evitar malas prácticas</a:t>
            </a:r>
          </a:p>
          <a:p>
            <a:pPr marL="62865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priorizar y focalizar adecuadamente los recursos escasos de supervisión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sz="20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 CDM</a:t>
            </a:r>
            <a:r>
              <a:rPr lang="es-CL" altLang="es-CL" sz="2800" b="1" dirty="0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55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0008" y="1239718"/>
            <a:ext cx="856046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r>
              <a:rPr lang="es-CL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básicos del nuevo modelo</a:t>
            </a: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</a:t>
            </a: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incorporar un conjunto de Principios, y establecer guías para la regulación y supervisión de CDM de las compañías y otros agentes. </a:t>
            </a: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emitir una norma de buenas prácticas de </a:t>
            </a: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 </a:t>
            </a: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Autoevaluación por parte de las compañías y demás agentes del mercado</a:t>
            </a: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Persigue priorizar la supervisión de agentes o materias con mayor riesgo potencial, por impacto  en consumidores, asegurados o público en </a:t>
            </a: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general.</a:t>
            </a: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Refuerza </a:t>
            </a: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los fiscalizados establezcan Gobiernos Corporativos efectivos, que integren la protección y trato justo a los asegurados a la Cultura Organizacional</a:t>
            </a: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 CDM</a:t>
            </a:r>
            <a:r>
              <a:rPr lang="es-CL" altLang="es-CL" sz="2800" b="1" dirty="0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25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366103" y="1124744"/>
            <a:ext cx="8304020" cy="4216539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r>
              <a:rPr lang="es-C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enfoque de Regulación y Supervisión de </a:t>
            </a:r>
            <a:r>
              <a:rPr 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  <a:endParaRPr 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L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comprenderá la definición de principios básicos, de normas aplicables, y de posibles medidas preventivas y correctivas tendientes a prevenir “prácticas de conducta de mercado no deseadas” o a modificarlas cuando éstas ocurran</a:t>
            </a:r>
            <a:r>
              <a:rPr lang="es-C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579438" y="3068960"/>
            <a:ext cx="8037512" cy="2119313"/>
            <a:chOff x="365" y="2060"/>
            <a:chExt cx="5063" cy="133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5" y="2078"/>
              <a:ext cx="5055" cy="1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65" y="2078"/>
              <a:ext cx="5055" cy="195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65" y="2263"/>
              <a:ext cx="5055" cy="19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65" y="2449"/>
              <a:ext cx="5055" cy="195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5" y="2634"/>
              <a:ext cx="5055" cy="19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65" y="2819"/>
              <a:ext cx="5055" cy="195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65" y="3005"/>
              <a:ext cx="5055" cy="19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9" y="2098"/>
              <a:ext cx="31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CL" altLang="es-CL" dirty="0">
                  <a:solidFill>
                    <a:srgbClr val="FFFFFF"/>
                  </a:solidFill>
                </a:rPr>
                <a:t>P</a:t>
              </a:r>
              <a:r>
                <a:rPr kumimoji="0" lang="es-CL" altLang="es-C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rincipios propuestos para Conducta de Mercado</a:t>
              </a:r>
              <a:endParaRPr kumimoji="0" lang="es-CL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89" y="2468"/>
              <a:ext cx="33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1.- Dar trato justo a los consumidores y asegurados.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89" y="2654"/>
              <a:ext cx="322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2.- Manejar adecuadamente los conflictos de intereses.</a:t>
              </a:r>
              <a:endParaRPr kumimoji="0" lang="es-CL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89" y="2839"/>
              <a:ext cx="441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3.- Proteger y resguardar la información de los consumidores y asegurados.</a:t>
              </a:r>
              <a:endParaRPr kumimoji="0" lang="es-CL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89" y="3022"/>
              <a:ext cx="4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CL" altLang="es-CL" dirty="0">
                  <a:solidFill>
                    <a:srgbClr val="FFFFFF"/>
                  </a:solidFill>
                </a:rPr>
                <a:t>4</a:t>
              </a:r>
              <a:r>
                <a:rPr kumimoji="0" lang="es-CL" altLang="es-C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.- Promover la transparencia y la educación financiera,</a:t>
              </a:r>
              <a:r>
                <a:rPr kumimoji="0" lang="es-CL" altLang="es-CL" sz="1800" b="0" i="0" u="none" strike="noStrike" cap="none" normalizeH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en CDM</a:t>
              </a:r>
              <a:endParaRPr kumimoji="0" lang="es-CL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65" y="2060"/>
              <a:ext cx="5055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65" y="338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65" y="3385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412" y="338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412" y="3385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420" y="20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5420" y="2078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420" y="226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420" y="2263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5420" y="24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5420" y="2449"/>
              <a:ext cx="8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420" y="26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5420" y="2634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420" y="281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5420" y="2819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5420" y="300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5420" y="3005"/>
              <a:ext cx="8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5420" y="31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5420" y="3190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5420" y="337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5420" y="3375"/>
              <a:ext cx="8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5396" y="3356"/>
              <a:ext cx="16" cy="1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5404" y="3366"/>
              <a:ext cx="8" cy="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5404" y="3366"/>
              <a:ext cx="8" cy="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5380" y="3356"/>
              <a:ext cx="16" cy="1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5388" y="3366"/>
              <a:ext cx="8" cy="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5388" y="3366"/>
              <a:ext cx="8" cy="9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5396" y="3336"/>
              <a:ext cx="16" cy="20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5404" y="3346"/>
              <a:ext cx="8" cy="10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5404" y="3346"/>
              <a:ext cx="8" cy="10"/>
            </a:xfrm>
            <a:prstGeom prst="rect">
              <a:avLst/>
            </a:prstGeom>
            <a:solidFill>
              <a:srgbClr val="485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 CDM</a:t>
            </a:r>
            <a:r>
              <a:rPr lang="es-CL" altLang="es-CL" sz="2800" b="1" dirty="0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73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179512" y="1168291"/>
            <a:ext cx="8784976" cy="4708981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r>
              <a:rPr lang="es-CL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proceso de implementación del nuevo modelo considera las </a:t>
            </a:r>
            <a:r>
              <a:rPr lang="es-CL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siguientes etapas:</a:t>
            </a: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Efectuar diagnóstico de las prácticas del mercado, evaluando nivel de cumplimiento de estos principios en las aseguradoras, intermediarios y liquidadores de siniestros, y los principales problemas observados en relación a dicho cumplimiento.</a:t>
            </a:r>
          </a:p>
          <a:p>
            <a:pPr marL="171450" lvl="1" indent="-17145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Efectuar una revisión de la normativa relacionada con temas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introducir las modificaciones que parezcan necesarias para hacerla más consistente con el nuevo enfoque de supervisión.</a:t>
            </a:r>
          </a:p>
          <a:p>
            <a:pPr marL="171450" lvl="1" indent="-1714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Emitir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 o guías de aplicación para cada uno de estos principios, que darán a conocer al mercado los principales aspectos y criterios a considerar para la evaluación del cumplimiento de los principios.</a:t>
            </a:r>
          </a:p>
          <a:p>
            <a:pPr marL="171450" lvl="1" indent="-17145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metodología de evaluación de los principales riesgos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1" indent="-17145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metodología de evaluación de riesgos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CDM.</a:t>
            </a:r>
          </a:p>
          <a:p>
            <a:pPr marL="0" lvl="1">
              <a:spcBef>
                <a:spcPct val="0"/>
              </a:spcBef>
              <a:buClr>
                <a:srgbClr val="000099"/>
              </a:buClr>
              <a:buSzPct val="130000"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 CDM</a:t>
            </a:r>
            <a:r>
              <a:rPr lang="es-CL" altLang="es-CL" sz="2800" b="1" dirty="0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12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179512" y="1168291"/>
            <a:ext cx="8784976" cy="2862322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fecha 25/7/2014, la SVS publicó en su sitio web un documento sobre el nuevo modelo de regulación y supervisión de CDM de la industria aseguradora. </a:t>
            </a: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 la SVS se encuentra en la etapa de análisis de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comentarios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recibidos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mercado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1" indent="-2857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ct val="0"/>
              </a:spcBef>
              <a:buClr>
                <a:srgbClr val="000099"/>
              </a:buClr>
              <a:buSzPct val="130000"/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contempla la publicación de un segundo documento durante el 3er trimestre de este año, versión que incorporaría comentarios y una actualización de la materia con miras a su futura implementación.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ct val="0"/>
              </a:spcBef>
              <a:buClr>
                <a:srgbClr val="FFC000"/>
              </a:buClr>
              <a:buSzPct val="130000"/>
            </a:pPr>
            <a:endParaRPr lang="es-CL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 CDM</a:t>
            </a:r>
            <a:r>
              <a:rPr lang="es-CL" altLang="es-CL" sz="2800" b="1" dirty="0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0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292562"/>
            <a:ext cx="8496944" cy="483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</a:t>
            </a:r>
            <a:r>
              <a:rPr lang="es-C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Longevidad en el Sistema Previsional</a:t>
            </a:r>
            <a:endParaRPr 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insuficiencia de fondos para financiar ingresos durante la vejez (pensiones), ante el aumento de las expectativas de vida de las personas.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riesgo es asumido por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es-ES_tradn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Pensionado de 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Retiro Programado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fondos </a:t>
            </a:r>
            <a:r>
              <a:rPr 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ahorrados no alcancen para financiar todas las pensiones que requiere para el período que sobreviva a su 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retiro hasta un límite en que opera la garantía estatal. </a:t>
            </a: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Compañías de Seguros de Vida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riesgo de insuficiencia de activos para cumplir con su compromiso de pago fijo en UF de por vida para los pensionados en rentas vitalicias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garantía estatal en caso de quiebra de una aseguradora o disminuyan los montos de pensión de RP.</a:t>
            </a: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Tablas de Mortalidad  Previsionales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124744"/>
            <a:ext cx="8208912" cy="463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ct val="20000"/>
              </a:spcBef>
              <a:buClr>
                <a:srgbClr val="002060"/>
              </a:buClr>
              <a:defRPr/>
            </a:pPr>
            <a:r>
              <a:rPr lang="es-CL" altLang="es-C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Utilización de las tablas de mortalidad</a:t>
            </a: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Para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garantizar la solvencia del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sistema asegurador,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es de vital importancia que las aseguradoras tengan </a:t>
            </a:r>
            <a:r>
              <a:rPr lang="es-CL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Reservas Técnicas </a:t>
            </a:r>
            <a:r>
              <a:rPr lang="es-CL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suficientes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 acuerdo a las mejores estimaciones de flujos futuros de pagos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pensiones, y que estas estimaciones sean actualizadas periódicamente y aplicadas al stock de obligaciones de las aseguradoras.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Las estimaciones de flujos de pagos futuros se realizan sobre la base de tablas de mortalidad que establecen las probabilidades de sobrevida de los pensionados.</a:t>
            </a: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Las actuales tablas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mortalidad incorporan además </a:t>
            </a:r>
            <a:r>
              <a:rPr lang="es-CL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factores </a:t>
            </a:r>
            <a:r>
              <a:rPr lang="es-CL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 mejoramiento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 la mortalidad (tablas dinámicas), lo que permite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corregir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proyección de esperanza de vida en función de la generación a la que pertenezca un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individuo.</a:t>
            </a: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0035" y="470248"/>
            <a:ext cx="8229600" cy="65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Tablas de Mortalidad  Previsionales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000" b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124744"/>
            <a:ext cx="8208912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ct val="20000"/>
              </a:spcBef>
              <a:buClr>
                <a:srgbClr val="002060"/>
              </a:buClr>
              <a:defRPr/>
            </a:pPr>
            <a:r>
              <a:rPr lang="es-CL" alt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Basado en Riesgo</a:t>
            </a:r>
            <a:endParaRPr lang="es-CL" alt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La utilización de tablas de mortalidad actualizadas mitiga el riesgo de longevidad pero </a:t>
            </a:r>
            <a:r>
              <a:rPr lang="es-CL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 lo elimina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ya que siempre existirá el riesgo de aumento de las expectativas de vida no esperado.  Lo anterior hace necesario la aplicación adicional de un </a:t>
            </a:r>
            <a:r>
              <a:rPr lang="es-CL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requerimiento de capital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que recoja este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riesgo</a:t>
            </a: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El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nuevo modelo de </a:t>
            </a:r>
            <a:r>
              <a:rPr lang="es-CL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CBR (incluido en el PDL - SBR)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incorpora el riesgo de longevidad lo que a su vez se espera genere incentivos a buscar adecuadas herramientas de cobertura de este riesgo (por ejemplo los swaps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 bonos de longevidad).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0035" y="470248"/>
            <a:ext cx="8229600" cy="65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Tablas de Mortalidad  Previsionales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000" b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304800" y="764704"/>
            <a:ext cx="853440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es-CL" altLang="es-CL" sz="2000" b="1" dirty="0" smtClean="0">
              <a:solidFill>
                <a:srgbClr val="000099"/>
              </a:solidFill>
            </a:endParaRPr>
          </a:p>
          <a:p>
            <a:pPr algn="just" eaLnBrk="1" hangingPunct="1"/>
            <a:endParaRPr lang="es-CL" altLang="es-CL" sz="2000" b="1" dirty="0">
              <a:solidFill>
                <a:srgbClr val="000099"/>
              </a:solidFill>
            </a:endParaRPr>
          </a:p>
          <a:p>
            <a:pPr algn="just" eaLnBrk="1" hangingPunct="1"/>
            <a:r>
              <a:rPr lang="es-CL" altLang="es-CL" sz="2000" b="1" dirty="0" smtClean="0">
                <a:solidFill>
                  <a:srgbClr val="000099"/>
                </a:solidFill>
              </a:rPr>
              <a:t>Supervisión </a:t>
            </a:r>
            <a:r>
              <a:rPr lang="es-CL" altLang="es-CL" sz="2000" b="1" dirty="0">
                <a:solidFill>
                  <a:srgbClr val="000099"/>
                </a:solidFill>
              </a:rPr>
              <a:t>Basada en Riesgo </a:t>
            </a:r>
            <a:r>
              <a:rPr lang="es-CL" altLang="es-CL" sz="2000" b="1" dirty="0" smtClean="0">
                <a:solidFill>
                  <a:srgbClr val="000099"/>
                </a:solidFill>
              </a:rPr>
              <a:t>(</a:t>
            </a:r>
            <a:r>
              <a:rPr lang="es-CL" altLang="es-CL" sz="2000" b="1" u="none" dirty="0" smtClean="0">
                <a:solidFill>
                  <a:srgbClr val="000099"/>
                </a:solidFill>
              </a:rPr>
              <a:t>SBR) por Solvencia para la Industria </a:t>
            </a:r>
            <a:r>
              <a:rPr lang="es-CL" altLang="es-CL" sz="2000" b="1" dirty="0" smtClean="0">
                <a:solidFill>
                  <a:srgbClr val="000099"/>
                </a:solidFill>
              </a:rPr>
              <a:t>Aseguradora</a:t>
            </a:r>
          </a:p>
          <a:p>
            <a:pPr algn="just" eaLnBrk="1" hangingPunct="1"/>
            <a:endParaRPr lang="es-CL" altLang="es-CL" sz="2000" b="1" dirty="0">
              <a:solidFill>
                <a:srgbClr val="000099"/>
              </a:solidFill>
            </a:endParaRPr>
          </a:p>
          <a:p>
            <a:pPr algn="just" eaLnBrk="1" hangingPunct="1"/>
            <a:r>
              <a:rPr lang="es-CL" altLang="es-CL" sz="2000" b="1" dirty="0">
                <a:solidFill>
                  <a:srgbClr val="000099"/>
                </a:solidFill>
              </a:rPr>
              <a:t>Supervisión Basada en Riesgo de Conducta de Mercado (</a:t>
            </a:r>
            <a:r>
              <a:rPr lang="es-CL" altLang="es-CL" sz="2000" b="1" dirty="0" smtClean="0">
                <a:solidFill>
                  <a:srgbClr val="000099"/>
                </a:solidFill>
              </a:rPr>
              <a:t>SBR CDM) para la industria aseguradora</a:t>
            </a:r>
            <a:endParaRPr lang="es-CL" altLang="es-CL" sz="2000" b="1" dirty="0">
              <a:solidFill>
                <a:srgbClr val="000099"/>
              </a:solidFill>
            </a:endParaRPr>
          </a:p>
          <a:p>
            <a:pPr algn="just" eaLnBrk="1" hangingPunct="1"/>
            <a:endParaRPr lang="es-CL" altLang="es-CL" sz="2000" b="1" u="none" dirty="0">
              <a:solidFill>
                <a:srgbClr val="000099"/>
              </a:solidFill>
            </a:endParaRPr>
          </a:p>
          <a:p>
            <a:pPr algn="just" eaLnBrk="1" hangingPunct="1"/>
            <a:r>
              <a:rPr lang="es-CL" altLang="es-CL" sz="2000" b="1" dirty="0">
                <a:solidFill>
                  <a:srgbClr val="000099"/>
                </a:solidFill>
              </a:rPr>
              <a:t>Tablas de </a:t>
            </a:r>
            <a:r>
              <a:rPr lang="es-CL" altLang="es-CL" sz="2000" b="1" dirty="0" smtClean="0">
                <a:solidFill>
                  <a:srgbClr val="000099"/>
                </a:solidFill>
              </a:rPr>
              <a:t>Mortalidad Previsionales</a:t>
            </a:r>
            <a:endParaRPr lang="es-CL" altLang="es-CL" sz="2000" b="1" dirty="0">
              <a:solidFill>
                <a:srgbClr val="000099"/>
              </a:solidFill>
            </a:endParaRPr>
          </a:p>
          <a:p>
            <a:pPr algn="just" eaLnBrk="1" hangingPunct="1"/>
            <a:endParaRPr lang="es-CL" altLang="es-CL" sz="2000" b="1" dirty="0" smtClean="0">
              <a:solidFill>
                <a:srgbClr val="000099"/>
              </a:solidFill>
            </a:endParaRPr>
          </a:p>
          <a:p>
            <a:pPr algn="just" eaLnBrk="1" hangingPunct="1"/>
            <a:r>
              <a:rPr lang="es-CL" altLang="es-CL" sz="2000" b="1" u="none" dirty="0" smtClean="0">
                <a:solidFill>
                  <a:srgbClr val="000099"/>
                </a:solidFill>
              </a:rPr>
              <a:t>Norma de provisiones de Cuentas por Cobrar de las compañías de seguros.</a:t>
            </a:r>
            <a:endParaRPr lang="es-CL" altLang="es-CL" sz="2000" b="1" dirty="0">
              <a:solidFill>
                <a:srgbClr val="000099"/>
              </a:solidFill>
            </a:endParaRPr>
          </a:p>
          <a:p>
            <a:pPr algn="just" eaLnBrk="1" hangingPunct="1"/>
            <a:endParaRPr lang="es-CL" altLang="es-CL" sz="2000" b="1" u="none" dirty="0" smtClean="0">
              <a:solidFill>
                <a:srgbClr val="FF0000"/>
              </a:solidFill>
            </a:endParaRPr>
          </a:p>
        </p:txBody>
      </p:sp>
      <p:sp>
        <p:nvSpPr>
          <p:cNvPr id="44038" name="Rectangle 2"/>
          <p:cNvSpPr>
            <a:spLocks noChangeArrowheads="1"/>
          </p:cNvSpPr>
          <p:nvPr/>
        </p:nvSpPr>
        <p:spPr bwMode="auto">
          <a:xfrm>
            <a:off x="413146" y="44624"/>
            <a:ext cx="76152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  <a:latin typeface="Arial" pitchFamily="34" charset="0"/>
              </a:rPr>
              <a:t>AGENDA</a:t>
            </a:r>
            <a:endParaRPr lang="es-ES" altLang="es-CL" sz="2800" b="1" dirty="0">
              <a:solidFill>
                <a:srgbClr val="0000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52928" cy="5688632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alt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Actualización de las Tablas de Mortalidad</a:t>
            </a:r>
            <a:endParaRPr lang="es-ES" alt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al marco legal actual, corresponde a la Superintendencia de Valores y Seguros (SVS) y la Superintendencia de Pensiones (SP) establecer las tablas de mortalidad a utilizar para el sistema previsional.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Ambas Superintendencias han trabajado conjuntamente en la actualización de las tablas de mortalidad, contando con la asesoría técnica de la OCDE en esta labor.  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Nuevas tablas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deben entrar en vigencia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de 2016, fecha en que finaliza la vigencia de las tablas actuales y comenzaría a operar un nuevo contrato del Seguro de Invalidez y Sobrevivencia (SIS).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tablas propuestas han sido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publicadas,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 con la metodología y la base de datos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utilizada,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marzo de 2015, con el objeto de iniciar el proceso de consultas y observaciones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industria.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Tablas de Mortalidad Previsionales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52928" cy="5688632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alt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Actualización de las Tablas de Mortalidad</a:t>
            </a:r>
            <a:endParaRPr lang="es-ES" alt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con la calendarización de este proyecto, las etapas que restan para su publicación definitiva es la siguiente: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lnSpc>
                <a:spcPct val="80000"/>
              </a:lnSpc>
              <a:buClr>
                <a:srgbClr val="002060"/>
              </a:buClr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para comentarios: 01 de Junio de 2015</a:t>
            </a:r>
          </a:p>
          <a:p>
            <a:pPr marL="742950" lvl="2" indent="-342900" algn="just">
              <a:lnSpc>
                <a:spcPct val="80000"/>
              </a:lnSpc>
              <a:buClr>
                <a:srgbClr val="002060"/>
              </a:buClr>
              <a:defRPr/>
            </a:pPr>
            <a:endParaRPr lang="es-CL" sz="1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lnSpc>
                <a:spcPct val="80000"/>
              </a:lnSpc>
              <a:buClr>
                <a:srgbClr val="002060"/>
              </a:buClr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 tablas finales: Diciembre 2015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Tablas de Mortalidad Previsionales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04056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altLang="es-CL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SVS contempla la publicación para comentarios, durante el año 2015, de una normativa que actualice la Circular N°1499 vigente desde septiembre del año 2000, que considere:</a:t>
            </a:r>
            <a:endParaRPr lang="es-ES" altLang="es-C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una metodología para la constitución de provisiones, castigo y recupero asociados al riesgo de crédito del activo prima por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cobrar. </a:t>
            </a:r>
          </a:p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CL" sz="1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sz="1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Previamente se debe realizar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experiencia internacional y legislación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comparada.</a:t>
            </a: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 </a:t>
            </a: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Internacionales de Información Financiera (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IFRS).</a:t>
            </a: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s-CL" sz="1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r>
              <a:rPr lang="es-CL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necesidad de revisar y actualizar la Circular N° 1.499 obedece a que el mercado asegurador utiliza nuevos mecanismos de recaudación de primas de seguros, asociados a las nuevas formas de ventas de 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seguros (</a:t>
            </a:r>
            <a:r>
              <a:rPr lang="es-CL" sz="18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telemarketing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internet, canales bancarios, </a:t>
            </a:r>
            <a:r>
              <a:rPr lang="es-CL" sz="18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a la importancia de este activo en los Balances de las Aseguradoras.</a:t>
            </a:r>
          </a:p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es-CL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93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Norma de provisiones de Cuentas por Cobrar de las 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Compañías </a:t>
            </a:r>
            <a:r>
              <a:rPr lang="es-CL" altLang="es-CL" sz="2800" b="1" dirty="0">
                <a:solidFill>
                  <a:srgbClr val="000099"/>
                </a:solidFill>
              </a:rPr>
              <a:t>de 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Seguros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51720" y="1484784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latin typeface="Century Gothic" pitchFamily="34" charset="0"/>
              </a:rPr>
              <a:t>XVI Conferencia Anual ASSAL Tendencias en la Regulación: Cambios Recientes en la Regulación y Supervisión en Iberoamérica</a:t>
            </a:r>
            <a:endParaRPr lang="es-CL" sz="3200" dirty="0"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1720" y="4402847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 smtClean="0">
                <a:latin typeface="Century Gothic" pitchFamily="34" charset="0"/>
              </a:rPr>
              <a:t>Osvaldo Macías M.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Intendente de Seguros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SVS – Chile</a:t>
            </a:r>
          </a:p>
          <a:p>
            <a:pPr algn="r"/>
            <a:r>
              <a:rPr lang="es-CL" sz="2000" b="1" dirty="0" smtClean="0">
                <a:latin typeface="Century Gothic" pitchFamily="34" charset="0"/>
              </a:rPr>
              <a:t>Abril 2015</a:t>
            </a:r>
            <a:endParaRPr lang="es-CL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8" name="Group 2"/>
          <p:cNvGraphicFramePr>
            <a:graphicFrameLocks noGrp="1"/>
          </p:cNvGraphicFramePr>
          <p:nvPr/>
        </p:nvGraphicFramePr>
        <p:xfrm>
          <a:off x="1797050" y="3573463"/>
          <a:ext cx="2743200" cy="2232025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REGULATORIO: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REQUERIMIENTOS MINIMOS DE SOLVENCIA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512" name="AutoShape 8"/>
          <p:cNvSpPr>
            <a:spLocks noChangeArrowheads="1"/>
          </p:cNvSpPr>
          <p:nvPr/>
        </p:nvSpPr>
        <p:spPr bwMode="auto">
          <a:xfrm rot="-5400000">
            <a:off x="248444" y="2026444"/>
            <a:ext cx="1441450" cy="1366838"/>
          </a:xfrm>
          <a:prstGeom prst="chevron">
            <a:avLst>
              <a:gd name="adj" fmla="val 2636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2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-5400000">
            <a:off x="249237" y="3970338"/>
            <a:ext cx="1439863" cy="1366838"/>
          </a:xfrm>
          <a:prstGeom prst="chevron">
            <a:avLst>
              <a:gd name="adj" fmla="val 2633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1</a:t>
            </a:r>
          </a:p>
        </p:txBody>
      </p:sp>
      <p:graphicFrame>
        <p:nvGraphicFramePr>
          <p:cNvPr id="178186" name="Group 10"/>
          <p:cNvGraphicFramePr>
            <a:graphicFrameLocks noGrp="1"/>
          </p:cNvGraphicFramePr>
          <p:nvPr/>
        </p:nvGraphicFramePr>
        <p:xfrm>
          <a:off x="1797050" y="1724025"/>
          <a:ext cx="2744788" cy="1704975"/>
        </p:xfrm>
        <a:graphic>
          <a:graphicData uri="http://schemas.openxmlformats.org/drawingml/2006/table">
            <a:tbl>
              <a:tblPr/>
              <a:tblGrid>
                <a:gridCol w="2744788"/>
              </a:tblGrid>
              <a:tr h="170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DE SUPERVISION: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PROCESO DE EVALUACIÓN DE RIESGOS Y ACTIVIDADES DE MITIGACION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46088" y="785813"/>
            <a:ext cx="8229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400" b="1" dirty="0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graphicFrame>
        <p:nvGraphicFramePr>
          <p:cNvPr id="178193" name="Group 17"/>
          <p:cNvGraphicFramePr>
            <a:graphicFrameLocks noGrp="1"/>
          </p:cNvGraphicFramePr>
          <p:nvPr>
            <p:ph sz="half" idx="1"/>
          </p:nvPr>
        </p:nvGraphicFramePr>
        <p:xfrm>
          <a:off x="4533900" y="1700213"/>
          <a:ext cx="2808288" cy="1300162"/>
        </p:xfrm>
        <a:graphic>
          <a:graphicData uri="http://schemas.openxmlformats.org/drawingml/2006/table">
            <a:tbl>
              <a:tblPr/>
              <a:tblGrid>
                <a:gridCol w="2808288"/>
              </a:tblGrid>
              <a:tr h="130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EVALUACION DE RIESGOS DE LAS ASEGURADORAS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MEDIDAS DE MITIGACION OBLIGATORIAS DE IMPLEMENTAR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8199" name="Group 23"/>
          <p:cNvGraphicFramePr>
            <a:graphicFrameLocks noGrp="1"/>
          </p:cNvGraphicFramePr>
          <p:nvPr>
            <p:ph sz="half" idx="2"/>
          </p:nvPr>
        </p:nvGraphicFramePr>
        <p:xfrm>
          <a:off x="4533900" y="3570288"/>
          <a:ext cx="2808288" cy="1158875"/>
        </p:xfrm>
        <a:graphic>
          <a:graphicData uri="http://schemas.openxmlformats.org/drawingml/2006/table">
            <a:tbl>
              <a:tblPr/>
              <a:tblGrid>
                <a:gridCol w="2808288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CAPITAL BASADO EN RIESGO  (CBR)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NUEVO REGIMEN DE INVERSIONES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21533" name="Text Box 32"/>
          <p:cNvSpPr txBox="1">
            <a:spLocks noChangeArrowheads="1"/>
          </p:cNvSpPr>
          <p:nvPr/>
        </p:nvSpPr>
        <p:spPr bwMode="auto">
          <a:xfrm>
            <a:off x="4533900" y="4724400"/>
            <a:ext cx="2808288" cy="10795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MX" altLang="es-CL" sz="1400" b="1" dirty="0"/>
              <a:t>NUEVAS NORMAS SOBRE VALORIZACION DE ACTIVOS Y PASIVOS</a:t>
            </a:r>
            <a:endParaRPr lang="es-ES" altLang="es-CL" sz="1400" dirty="0"/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285750" y="6237288"/>
            <a:ext cx="215900" cy="1444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5" name="Text Box 34"/>
          <p:cNvSpPr txBox="1">
            <a:spLocks noChangeArrowheads="1"/>
          </p:cNvSpPr>
          <p:nvPr/>
        </p:nvSpPr>
        <p:spPr bwMode="auto">
          <a:xfrm>
            <a:off x="625475" y="6186488"/>
            <a:ext cx="2428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/>
              <a:t>NO REQUIERE CAMBIO LEGAL</a:t>
            </a:r>
            <a:endParaRPr lang="es-ES" altLang="es-CL" sz="1200"/>
          </a:p>
        </p:txBody>
      </p:sp>
      <p:sp>
        <p:nvSpPr>
          <p:cNvPr id="21536" name="Rectangle 35"/>
          <p:cNvSpPr>
            <a:spLocks noChangeArrowheads="1"/>
          </p:cNvSpPr>
          <p:nvPr/>
        </p:nvSpPr>
        <p:spPr bwMode="auto">
          <a:xfrm>
            <a:off x="285750" y="6453188"/>
            <a:ext cx="215900" cy="1444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7" name="Text Box 36"/>
          <p:cNvSpPr txBox="1">
            <a:spLocks noChangeArrowheads="1"/>
          </p:cNvSpPr>
          <p:nvPr/>
        </p:nvSpPr>
        <p:spPr bwMode="auto">
          <a:xfrm>
            <a:off x="646113" y="6394450"/>
            <a:ext cx="2208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/>
              <a:t>REQUIERE CAMBIO DE LEY</a:t>
            </a:r>
            <a:endParaRPr lang="es-ES" altLang="es-CL" sz="1200"/>
          </a:p>
        </p:txBody>
      </p:sp>
      <p:sp>
        <p:nvSpPr>
          <p:cNvPr id="21539" name="AutoShape 29"/>
          <p:cNvSpPr>
            <a:spLocks noChangeArrowheads="1"/>
          </p:cNvSpPr>
          <p:nvPr/>
        </p:nvSpPr>
        <p:spPr bwMode="auto">
          <a:xfrm rot="5400000">
            <a:off x="7993857" y="2135981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/>
              <a:t>Norma Gobierno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/>
              <a:t>Corporativo (*)</a:t>
            </a:r>
            <a:endParaRPr lang="es-ES" altLang="es-CL" sz="1300"/>
          </a:p>
        </p:txBody>
      </p:sp>
      <p:sp>
        <p:nvSpPr>
          <p:cNvPr id="21540" name="AutoShape 29"/>
          <p:cNvSpPr>
            <a:spLocks noChangeArrowheads="1"/>
          </p:cNvSpPr>
          <p:nvPr/>
        </p:nvSpPr>
        <p:spPr bwMode="auto">
          <a:xfrm rot="5400000">
            <a:off x="7993857" y="2778918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Norma Sistema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Gestión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de Riesgos (*)</a:t>
            </a:r>
          </a:p>
        </p:txBody>
      </p:sp>
      <p:sp>
        <p:nvSpPr>
          <p:cNvPr id="21541" name="AutoShape 29"/>
          <p:cNvSpPr>
            <a:spLocks noChangeArrowheads="1"/>
          </p:cNvSpPr>
          <p:nvPr/>
        </p:nvSpPr>
        <p:spPr bwMode="auto">
          <a:xfrm rot="5400000">
            <a:off x="7993857" y="4317206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Normas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Res. Técnicas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 e Inversiones (*)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7452320" y="5877272"/>
            <a:ext cx="185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(*) EMITIDAS EN 2011</a:t>
            </a:r>
            <a:endParaRPr lang="es-ES" altLang="es-CL" sz="1200" dirty="0"/>
          </a:p>
        </p:txBody>
      </p:sp>
      <p:sp>
        <p:nvSpPr>
          <p:cNvPr id="21543" name="Text Box 32"/>
          <p:cNvSpPr txBox="1">
            <a:spLocks noChangeArrowheads="1"/>
          </p:cNvSpPr>
          <p:nvPr/>
        </p:nvSpPr>
        <p:spPr bwMode="auto">
          <a:xfrm>
            <a:off x="4549775" y="3000375"/>
            <a:ext cx="2808288" cy="4286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ES" altLang="es-CL" sz="1400" b="1"/>
              <a:t>NUEVAS NORMAS: SGR Y GC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7951"/>
            <a:ext cx="8424863" cy="504825"/>
          </a:xfrm>
          <a:noFill/>
        </p:spPr>
        <p:txBody>
          <a:bodyPr/>
          <a:lstStyle/>
          <a:p>
            <a:pPr algn="l" eaLnBrk="1" hangingPunct="1"/>
            <a:r>
              <a:rPr lang="es-CL" altLang="es-CL" sz="2400" b="1" dirty="0" smtClean="0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93874"/>
            <a:ext cx="8678863" cy="4643438"/>
          </a:xfrm>
        </p:spPr>
        <p:txBody>
          <a:bodyPr>
            <a:normAutofit/>
          </a:bodyPr>
          <a:lstStyle/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8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enfoque distingue entre compañías de seguros que toman distintos niveles de riesgos y la gestión que realizan de éstos.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ES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igual calidad de gestión de riesgos, tomar un mayor riesgo en los activos y pasivos </a:t>
            </a:r>
            <a:r>
              <a:rPr lang="es-ES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débil gobierno corporativo y gestión de riesgos </a:t>
            </a:r>
            <a:r>
              <a:rPr lang="es-MX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mayores requerimientos del supervisor e indirectamente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Nuevas facultades de supervisión bajo un enfoque preventivo.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424863" cy="431800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s-CL" altLang="es-CL" sz="2400" b="1" dirty="0" smtClean="0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96628"/>
            <a:ext cx="8642350" cy="4584700"/>
          </a:xfrm>
        </p:spPr>
        <p:txBody>
          <a:bodyPr>
            <a:normAutofit/>
          </a:bodyPr>
          <a:lstStyle/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s-MX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y beneficios esperados:</a:t>
            </a:r>
          </a:p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endParaRPr lang="es-MX" sz="20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de los sistemas de gestión de riesgos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 preventivo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Regulación más flexible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Focalización de los recursos del supervisor 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ajustado a requerimientos de compañías, según sus riesgos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Alineamiento a recomendaciones internacionales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7313" y="1210682"/>
            <a:ext cx="8373119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PDL SBR ingresó </a:t>
            </a:r>
            <a:r>
              <a:rPr lang="es-CL" alt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primer trámite legislativo a la Comisión de Hacienda de la Cámara de </a:t>
            </a: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Diputados el </a:t>
            </a:r>
            <a:r>
              <a:rPr lang="es-CL" altLang="es-ES_tradn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de septiembre de 2011 </a:t>
            </a:r>
            <a:r>
              <a:rPr lang="es-ES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31/10/12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aprobado en general y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el 06/11/12 se encuentra en Segundo Trámite Constitucional en el Senado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de Hacienda.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MX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mediados de 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el </a:t>
            </a:r>
            <a:r>
              <a:rPr lang="es-MX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PDL 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SBR se </a:t>
            </a:r>
            <a:r>
              <a:rPr lang="es-MX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discute en Comisión de Hacienda de Senado, concurriendo 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representantes del </a:t>
            </a:r>
            <a:r>
              <a:rPr lang="es-MX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Central, la </a:t>
            </a:r>
            <a:r>
              <a:rPr lang="es-MX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Asociación de 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Aseguradores y algunos expertos invitados.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MX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SVS en paralelo ha seguido trabajando en el desarrollo e implementación de los 2 pilares del nuevo modelo de SBR: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MX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Pilar I con requerimientos de solvencia regulatorios, donde destaca el nuevo modelo de capital (CBR)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segundo pilar que complementa el primero y que se enfoca a la evaluación de la calidad de la gestión de riesgos y los gobiernos corporativos de las aseguradoras, por parte de la SVS, a través de la Metodología de Matriz de Riesgo (NCG </a:t>
            </a:r>
            <a:r>
              <a:rPr lang="es-MX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N°s</a:t>
            </a:r>
            <a:r>
              <a:rPr lang="es-MX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309 y 325).</a:t>
            </a:r>
            <a:endParaRPr lang="es-MX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Proyecto de Ley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7313" y="1210682"/>
            <a:ext cx="8373119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tramitación del PDL SBR se retomará luego de que se ingresen las indicaciones al PDL de Comisión de Valores y Seguros (CVS), actualmente también en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Trámite Constitucional en el Senado en la Comisión 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Hacienda.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alt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proyecto de CVS busca fortalecer el  marco jurídico de la SVS: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endParaRPr lang="es-CL" altLang="es-ES_tradn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 Gobierno Corporativo</a:t>
            </a:r>
          </a:p>
          <a:p>
            <a:pPr marL="987425" lvl="1" indent="-285750" algn="just">
              <a:buFont typeface="Arial" panose="020B0604020202020204" pitchFamily="34" charset="0"/>
              <a:buChar char="•"/>
              <a:defRPr/>
            </a:pPr>
            <a:r>
              <a:rPr lang="es-CL" altLang="es-ES_tradn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Autonomía y Potestades</a:t>
            </a: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altLang="es-ES_tradn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sz="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285750" algn="just">
              <a:buFont typeface="Arial" panose="020B0604020202020204" pitchFamily="34" charset="0"/>
              <a:buChar char="•"/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Proyecto de Ley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87313" y="1196752"/>
            <a:ext cx="851713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fecha la SVS ha publicado </a:t>
            </a:r>
            <a:r>
              <a:rPr lang="es-E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documentos metodológicos de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Basado en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(</a:t>
            </a: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CBR), en enero 2013, 2014 y 2015 respectivamente, realizándose de igual forma 2 ejercicios de impacto cuantitativo (QIS), a la vez que los resultados del QIS3 se recibirán en mayo de 2015.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SVS ha realizado una serie de seminarios y talleres a objeto de explicar los conceptos detrás de la nueva metodología de capital y su aplicación práctica en las aseguradoras.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algn="just">
              <a:spcBef>
                <a:spcPct val="20000"/>
              </a:spcBef>
              <a:defRPr/>
            </a:pPr>
            <a:endParaRPr lang="es-CL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este año la SVS seguirá con el trabajo de desarrollo del CBR y se contempla la publicación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cuarta versión de la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un nuevo </a:t>
            </a:r>
            <a:r>
              <a:rPr lang="es-CL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de impacto (</a:t>
            </a:r>
            <a:r>
              <a:rPr lang="es-C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QIS) para principios del año 2016.</a:t>
            </a:r>
            <a:endParaRPr lang="es-CL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800" dirty="0" smtClean="0">
              <a:solidFill>
                <a:srgbClr val="000099"/>
              </a:solidFill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2400" dirty="0">
              <a:solidFill>
                <a:srgbClr val="000099"/>
              </a:solidFill>
            </a:endParaRPr>
          </a:p>
          <a:p>
            <a:pPr marL="342900" indent="-342900" algn="just">
              <a:spcBef>
                <a:spcPct val="20000"/>
              </a:spcBef>
              <a:defRPr/>
            </a:pP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Pilar I: Capital Basado en Riesgo (CBR)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87313" y="1196752"/>
            <a:ext cx="851713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8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fecha la SVS ha realizado evaluaciones de solvencia en la casi totalidad de las aseguradoras, aplicando la metodología de matriz de riesgos que se estableció por NCG N°325 y NCG N°309, en el año 2011.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aplicación de esta metodología ha derivado en observaciones sobre potenciales debilidades en los sistemas de gestión de riesgos y gobiernos corporativos de las aseguradoras, que fueron informadas a éstas.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Haciéndose cargo de estas observaciones, las aseguradoras han implementado planes de acción para perfeccionar sus sistemas internos de gestión.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bien falta todavía un camino importante por recorrer, la aplicación de la matriz de riesgos, ha redundado en </a:t>
            </a:r>
            <a:r>
              <a:rPr lang="es-E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mercado asegurador </a:t>
            </a: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 </a:t>
            </a:r>
            <a:r>
              <a:rPr lang="es-E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y sistemas más robustos de gestión de riesgo y gobierno corporativo.</a:t>
            </a: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800" dirty="0" smtClean="0">
              <a:solidFill>
                <a:srgbClr val="000099"/>
              </a:solidFill>
            </a:endParaRPr>
          </a:p>
          <a:p>
            <a:pPr marL="355600" indent="-26035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2400" dirty="0">
              <a:solidFill>
                <a:srgbClr val="000099"/>
              </a:solidFill>
            </a:endParaRPr>
          </a:p>
          <a:p>
            <a:pPr marL="342900" indent="-342900" algn="just">
              <a:spcBef>
                <a:spcPct val="20000"/>
              </a:spcBef>
              <a:defRPr/>
            </a:pP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86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SBR para la Industria Aseguradora: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Pilar II: Matriz de Riesgos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2343</Words>
  <Application>Microsoft Office PowerPoint</Application>
  <PresentationFormat>Presentación en pantalla (4:3)</PresentationFormat>
  <Paragraphs>269</Paragraphs>
  <Slides>23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Presentación de PowerPoint</vt:lpstr>
      <vt:lpstr>Nuevo Modelo de Supervisión de Seguros de la SVS</vt:lpstr>
      <vt:lpstr>Nuevo Modelo de Supervisión de Seguros de la SVS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Rodríguez Rodríguez Roxana Graciela</dc:creator>
  <cp:lastModifiedBy>Macías Muñoz Osvaldo</cp:lastModifiedBy>
  <cp:revision>315</cp:revision>
  <cp:lastPrinted>2014-08-21T21:10:47Z</cp:lastPrinted>
  <dcterms:created xsi:type="dcterms:W3CDTF">2013-03-27T12:46:05Z</dcterms:created>
  <dcterms:modified xsi:type="dcterms:W3CDTF">2015-03-31T15:57:26Z</dcterms:modified>
</cp:coreProperties>
</file>