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5" r:id="rId3"/>
  </p:sldMasterIdLst>
  <p:notesMasterIdLst>
    <p:notesMasterId r:id="rId28"/>
  </p:notesMasterIdLst>
  <p:handoutMasterIdLst>
    <p:handoutMasterId r:id="rId29"/>
  </p:handoutMasterIdLst>
  <p:sldIdLst>
    <p:sldId id="274" r:id="rId4"/>
    <p:sldId id="384" r:id="rId5"/>
    <p:sldId id="427" r:id="rId6"/>
    <p:sldId id="428" r:id="rId7"/>
    <p:sldId id="429" r:id="rId8"/>
    <p:sldId id="449" r:id="rId9"/>
    <p:sldId id="450" r:id="rId10"/>
    <p:sldId id="454" r:id="rId11"/>
    <p:sldId id="451" r:id="rId12"/>
    <p:sldId id="452" r:id="rId13"/>
    <p:sldId id="453" r:id="rId14"/>
    <p:sldId id="455" r:id="rId15"/>
    <p:sldId id="431" r:id="rId16"/>
    <p:sldId id="432" r:id="rId17"/>
    <p:sldId id="433" r:id="rId18"/>
    <p:sldId id="434" r:id="rId19"/>
    <p:sldId id="436" r:id="rId20"/>
    <p:sldId id="437" r:id="rId21"/>
    <p:sldId id="438" r:id="rId22"/>
    <p:sldId id="439" r:id="rId23"/>
    <p:sldId id="440" r:id="rId24"/>
    <p:sldId id="456" r:id="rId25"/>
    <p:sldId id="441" r:id="rId26"/>
    <p:sldId id="442" r:id="rId2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A50021"/>
    <a:srgbClr val="CC0000"/>
    <a:srgbClr val="FFFF99"/>
    <a:srgbClr val="4D4D4D"/>
    <a:srgbClr val="666699"/>
    <a:srgbClr val="000000"/>
    <a:srgbClr val="FFCC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59" autoAdjust="0"/>
    <p:restoredTop sz="86433" autoAdjust="0"/>
  </p:normalViewPr>
  <p:slideViewPr>
    <p:cSldViewPr>
      <p:cViewPr varScale="1">
        <p:scale>
          <a:sx n="43" d="100"/>
          <a:sy n="43" d="100"/>
        </p:scale>
        <p:origin x="112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03" cy="4973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56" y="0"/>
            <a:ext cx="2950403" cy="4973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83898-B675-43D3-96AB-76A013B36F83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334"/>
            <a:ext cx="2950403" cy="4973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56" y="9440334"/>
            <a:ext cx="2950403" cy="4973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566B12-696F-4D43-B9CB-9429B3F15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03" cy="4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56" y="0"/>
            <a:ext cx="2950403" cy="4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96" y="4720168"/>
            <a:ext cx="5447610" cy="447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334"/>
            <a:ext cx="2950403" cy="4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56" y="9440334"/>
            <a:ext cx="2950403" cy="4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8E62820-4C72-43E1-9A94-BC241F3074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870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FBAB9BE-6B42-4C2B-AFF1-CFFBF4A2C3D3}" type="slidenum">
              <a:rPr lang="en-US" altLang="ja-JP" smtClean="0"/>
              <a:pPr eaLnBrk="1" hangingPunct="1"/>
              <a:t>1</a:t>
            </a:fld>
            <a:endParaRPr lang="en-US" altLang="ja-JP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56797" y="9442033"/>
            <a:ext cx="2950403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4" tIns="45531" rIns="91064" bIns="45531" anchor="b"/>
          <a:lstStyle>
            <a:lvl1pPr defTabSz="9048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48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48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48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48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372F1CE-949A-465A-AFFE-125029CE3E31}" type="slidenum">
              <a:rPr kumimoji="0" lang="en-US" altLang="ja-JP" sz="1200">
                <a:latin typeface="Times New Roman" pitchFamily="18" charset="0"/>
              </a:rPr>
              <a:pPr algn="r" eaLnBrk="1" hangingPunct="1"/>
              <a:t>1</a:t>
            </a:fld>
            <a:endParaRPr kumimoji="0" lang="en-US" altLang="ja-JP" sz="1200">
              <a:latin typeface="Times New Roman" pitchFamily="18" charset="0"/>
            </a:endParaRPr>
          </a:p>
        </p:txBody>
      </p:sp>
      <p:sp>
        <p:nvSpPr>
          <p:cNvPr id="3994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65700" cy="3725862"/>
          </a:xfrm>
          <a:ln/>
        </p:spPr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7936" y="4720168"/>
            <a:ext cx="4991330" cy="44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4" tIns="45531" rIns="91064" bIns="45531"/>
          <a:lstStyle/>
          <a:p>
            <a:pPr eaLnBrk="1" hangingPunct="1">
              <a:buFont typeface="Wingdings" pitchFamily="2" charset="2"/>
              <a:buNone/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18429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0632" y="9442032"/>
            <a:ext cx="2925739" cy="45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517D808-AE5B-4EDB-991C-50953BA411EE}" type="slidenum">
              <a:rPr lang="en-US" altLang="ja-JP" sz="1200">
                <a:latin typeface="Times New Roman" pitchFamily="18" charset="0"/>
              </a:rPr>
              <a:pPr algn="r" eaLnBrk="1" hangingPunct="1"/>
              <a:t>11</a:t>
            </a:fld>
            <a:endParaRPr lang="en-US" altLang="ja-JP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66763"/>
            <a:ext cx="4911725" cy="3684587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50" y="4759205"/>
            <a:ext cx="5006745" cy="445199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marL="187325" indent="-187325" eaLnBrk="1" hangingPunct="1">
              <a:buClr>
                <a:schemeClr val="accent2"/>
              </a:buClr>
              <a:buSzPct val="110000"/>
              <a:buFont typeface="Wingdings" pitchFamily="2" charset="2"/>
              <a:buChar char="n"/>
            </a:pP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6393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3588"/>
            <a:ext cx="4994275" cy="37465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84" y="4737141"/>
            <a:ext cx="4975915" cy="4435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2653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1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3024" indent="-285779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114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360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606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6583BD-4751-40AC-A1BE-D9FE338A7387}" type="slidenum">
              <a:rPr lang="ja-JP" altLang="en-US" smtClean="0"/>
              <a:pPr/>
              <a:t>13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1877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3024" indent="-285779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114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360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606" indent="-22862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305A069-38E4-407E-A6F8-ABF1B879A2F2}" type="slidenum">
              <a:rPr lang="ja-JP" altLang="en-US" smtClean="0"/>
              <a:pPr/>
              <a:t>14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1399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1238" y="8831183"/>
            <a:ext cx="3039163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2" tIns="45536" rIns="91072" bIns="45536" anchor="b"/>
          <a:lstStyle>
            <a:lvl1pPr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3818C6-A573-47DC-BE5F-2DE8372B844F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850" y="4348906"/>
            <a:ext cx="4898547" cy="4777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2" tIns="45536" rIns="91072" bIns="45536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1238" y="8831183"/>
            <a:ext cx="3039163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2" tIns="45536" rIns="91072" bIns="45536" anchor="b"/>
          <a:lstStyle>
            <a:lvl1pPr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E92879-F3F3-4F47-A038-7A41AD59245B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0" y="4415592"/>
            <a:ext cx="5139901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2" tIns="45536" rIns="91072" bIns="45536" numCol="1" anchor="t" anchorCtr="0" compatLnSpc="1">
            <a:prstTxWarp prst="textNoShape">
              <a:avLst/>
            </a:prstTxWarp>
          </a:bodyPr>
          <a:lstStyle/>
          <a:p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383544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265737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ja-JP" sz="100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4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31" rIns="91063" bIns="45531" anchor="b"/>
          <a:lstStyle>
            <a:lvl1pPr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E92879-F3F3-4F47-A038-7A41AD59245B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6613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38737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63" tIns="45531" rIns="91063" bIns="45531" numCol="1" anchor="t" anchorCtr="0" compatLnSpc="1">
            <a:prstTxWarp prst="textNoShape">
              <a:avLst/>
            </a:prstTxWarp>
          </a:bodyPr>
          <a:lstStyle/>
          <a:p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8615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0" y="4415592"/>
            <a:ext cx="5266929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ja-JP" sz="1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5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1238" y="8831183"/>
            <a:ext cx="3039163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2" tIns="45536" rIns="91072" bIns="45536" anchor="b"/>
          <a:lstStyle>
            <a:lvl1pPr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E92879-F3F3-4F47-A038-7A41AD59245B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0" y="4415592"/>
            <a:ext cx="5139901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2" tIns="45536" rIns="91072" bIns="45536" numCol="1" anchor="t" anchorCtr="0" compatLnSpc="1">
            <a:prstTxWarp prst="textNoShape">
              <a:avLst/>
            </a:prstTxWarp>
          </a:bodyPr>
          <a:lstStyle/>
          <a:p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243640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3588"/>
            <a:ext cx="4994275" cy="37465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84" y="4737141"/>
            <a:ext cx="4975915" cy="4435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309146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3588"/>
            <a:ext cx="4994275" cy="37465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84" y="4737141"/>
            <a:ext cx="4975915" cy="4435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2892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1954" y="8831206"/>
            <a:ext cx="3038446" cy="4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2" tIns="45536" rIns="91072" bIns="45536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2DEC857-FCDD-4F93-9A10-D1607BEE2FF7}" type="slidenum">
              <a:rPr kumimoji="0" lang="en-GB" altLang="ja-JP" sz="1200">
                <a:latin typeface="Times New Roman" pitchFamily="18" charset="0"/>
              </a:rPr>
              <a:pPr algn="r" eaLnBrk="1" hangingPunct="1"/>
              <a:t>23</a:t>
            </a:fld>
            <a:endParaRPr kumimoji="0" lang="en-GB" altLang="ja-JP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5025" cy="348456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289" y="4348293"/>
            <a:ext cx="4898854" cy="4777587"/>
          </a:xfrm>
          <a:noFill/>
        </p:spPr>
        <p:txBody>
          <a:bodyPr lIns="91072" tIns="45536" rIns="91072" bIns="45536"/>
          <a:lstStyle/>
          <a:p>
            <a:endParaRPr lang="en-GB" altLang="ja-JP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33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3024" indent="-285779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114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360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606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851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2097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343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589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D44824-7EB7-4D45-9BD9-E3935D579020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71238" y="8831183"/>
            <a:ext cx="3039163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8" tIns="45529" rIns="91058" bIns="45529" anchor="b"/>
          <a:lstStyle>
            <a:lvl1pPr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DBDE9C-ED78-42AE-9430-77838A20ADFF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850" y="4415592"/>
            <a:ext cx="5417776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8" tIns="45529" rIns="91058" bIns="455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ja-JP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6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5700" cy="3725862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6" y="4720168"/>
            <a:ext cx="4991330" cy="44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108432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5256" y="9440334"/>
            <a:ext cx="2950403" cy="49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0" rIns="91320" bIns="45660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CB48BFE9-7E20-43DD-AC6E-4D9743C99F83}" type="slidenum">
              <a:rPr lang="en-US" altLang="ja-JP" sz="1200"/>
              <a:pPr algn="r" eaLnBrk="1" hangingPunct="1"/>
              <a:t>4</a:t>
            </a:fld>
            <a:endParaRPr lang="en-US" altLang="ja-JP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21" y="4720168"/>
            <a:ext cx="6017959" cy="4791453"/>
          </a:xfrm>
          <a:noFill/>
        </p:spPr>
        <p:txBody>
          <a:bodyPr lIns="91320" tIns="45660" rIns="91320" bIns="45660"/>
          <a:lstStyle/>
          <a:p>
            <a:pPr marL="177800" indent="-1778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altLang="ja-JP" sz="1000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54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5700" cy="372586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6" y="4720168"/>
            <a:ext cx="4991330" cy="44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43944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6988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en-GB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2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63588"/>
            <a:ext cx="4994275" cy="37465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84" y="4737141"/>
            <a:ext cx="4975915" cy="4435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60659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6988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en-GB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3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6988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en-GB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E4C8-9EF3-432F-8536-62B3DD4125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28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E46A-F3E9-44E2-AE1D-239B5A044D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949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290A-06D4-4E6A-A358-5B22CF28A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176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13A3-7960-427D-B588-4F4F37571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71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CD62-3C48-441B-A645-6DE7542C37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998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C009-4BE1-48B0-8AB7-6B5C33C62E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70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2E77-662F-4321-AEBB-9D5672A4F3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667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8BBBB-3E00-4DFB-96C3-1546FE987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427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E723-E3D4-4877-AACE-3F95C0AF6B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16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3E54-3FCE-4B0C-A8EE-4B6D4BA9DC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515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F977-D284-46C5-B8E8-2621831DF8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691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46E0-A687-43FF-BC8B-FF756BFBA1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2803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3D25-A89D-4A31-A033-E751341E8D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013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4B01-035D-48FC-8D4B-DE91564063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69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C8D1-EDA0-4EEE-9FA6-065A0D0F64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51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F8488-5CE3-49EA-A5ED-9A887166F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756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2C80-B6B7-4D44-A322-E0D7E17D1EED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FB07-B095-49DF-BF6A-6B140F26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79BD-795F-4341-BD66-E0EBEC60FAC9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F50F-1F4F-4E4C-B9B8-05DD2B41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3304-E19B-40EE-A479-7A11664F8238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77A6-8037-4A21-935C-F864820A4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8A4C-C1E2-45AA-AE89-67AF2F519D3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394B-8AFE-4A16-AFB0-33B5536AB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612F-B967-4657-9103-9424C1511BBA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D84C-AB77-487A-BD13-A8A6F379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D878-02F9-4715-82A5-0255DD23579A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EFF5-D1D7-4643-A0BE-E0420CDE6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5830-2194-47B2-A02B-9B8B2F32BB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3227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A4F6-A916-41A6-9A2D-86E00DC4DD21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2FCB-F733-4100-8F72-67E803D5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7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FC9A-9D53-46FC-A918-01F1D47B10B7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C944-1216-40DA-8E0D-1D7F3613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0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E7D3-2346-4108-B127-9659CBABA96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4D85-2C4E-4C9D-9C33-942BA8FE1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2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6DEC-AD0A-4B2E-AE80-5206DBA7AEF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B5D4-C2AF-46D9-AD61-1868BBBDB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5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CE7E-44B5-4421-AD50-ADF5BD8096B2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D1D-1BB7-480F-B9B0-93ED031F6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EB1C-E17A-47FF-9364-C3D8043B16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25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D517-C1CD-46F7-B6EE-E5A9C5EC16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0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E267-6966-44EC-8ED3-4DAE9FE7B1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58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3ECA-F78E-453B-85C6-4F29E151E7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78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2582-6973-48BB-8A0C-E800D143B0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58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4D81-1DC3-4E40-9A4C-8968B0A33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030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42982B0D-CD75-4618-A3C8-EC6789F664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784FFD80-1B60-48BE-8958-39CB3FB7F9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aphicFrame>
        <p:nvGraphicFramePr>
          <p:cNvPr id="2055" name="Object 4"/>
          <p:cNvGraphicFramePr>
            <a:graphicFrameLocks noChangeAspect="1"/>
          </p:cNvGraphicFramePr>
          <p:nvPr userDrawn="1"/>
        </p:nvGraphicFramePr>
        <p:xfrm>
          <a:off x="55563" y="6524625"/>
          <a:ext cx="9159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ビットマップ イメージ" r:id="rId15" imgW="1457143" imgH="438095" progId="Paint.Picture">
                  <p:embed/>
                </p:oleObj>
              </mc:Choice>
              <mc:Fallback>
                <p:oleObj name="ビットマップ イメージ" r:id="rId15" imgW="1457143" imgH="43809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6524625"/>
                        <a:ext cx="9159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30" r:id="rId4"/>
    <p:sldLayoutId id="2147483812" r:id="rId5"/>
    <p:sldLayoutId id="2147483813" r:id="rId6"/>
    <p:sldLayoutId id="2147483831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361D24-CE07-4E75-B19B-ABB4CBF7916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CFBF7C-AF7B-413A-A3D6-16613DCA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-okubo@nliinter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7" descr="図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5438"/>
            <a:ext cx="8942387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860032" y="3573463"/>
            <a:ext cx="3455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13 April, San Jose, Costa Rica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95289" y="333375"/>
            <a:ext cx="82811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50000"/>
              </a:spcAft>
              <a:defRPr/>
            </a:pP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Annuities and longevity risk 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altLang="ja-JP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Lessons </a:t>
            </a:r>
            <a:r>
              <a:rPr lang="en-US" altLang="ja-JP" sz="3200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learnt from </a:t>
            </a:r>
            <a:r>
              <a:rPr lang="en-US" altLang="ja-JP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Japan and the work of the Asia Pacific Financial Forum (APFF)</a:t>
            </a:r>
            <a:endParaRPr lang="en-US" altLang="ja-JP" sz="3200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  <a:p>
            <a:pPr eaLnBrk="1" hangingPunct="1">
              <a:spcAft>
                <a:spcPct val="50000"/>
              </a:spcAft>
              <a:defRPr/>
            </a:pPr>
            <a:r>
              <a:rPr lang="en-US" altLang="ja-JP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For ASSAL Annual Conference 2015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003800" y="4508500"/>
            <a:ext cx="39608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Makoto (Mack) Okubo</a:t>
            </a:r>
            <a:r>
              <a:rPr lang="en-US" altLang="ja-JP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ja-JP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大久保　亮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ja-JP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General Manager, International Affairs</a:t>
            </a:r>
          </a:p>
          <a:p>
            <a:pPr eaLnBrk="1" hangingPunct="1">
              <a:defRPr/>
            </a:pPr>
            <a:r>
              <a:rPr lang="en-US" altLang="ja-JP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Nippon Life Insurance Company</a:t>
            </a:r>
            <a:r>
              <a:rPr lang="en-US" altLang="ja-JP" sz="16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  <a:cs typeface="Times New Roman" pitchFamily="18" charset="0"/>
              </a:rPr>
              <a:t> </a:t>
            </a:r>
          </a:p>
        </p:txBody>
      </p:sp>
      <p:sp>
        <p:nvSpPr>
          <p:cNvPr id="6150" name="スライド番号プレースホルダ 6"/>
          <p:cNvSpPr txBox="1">
            <a:spLocks noGrp="1"/>
          </p:cNvSpPr>
          <p:nvPr/>
        </p:nvSpPr>
        <p:spPr bwMode="auto">
          <a:xfrm>
            <a:off x="7164388" y="1158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3C8822C-352E-496E-B097-901C254E8F6C}" type="slidenum">
              <a:rPr lang="en-US" altLang="ja-JP" sz="1400"/>
              <a:pPr algn="r" eaLnBrk="1" hangingPunct="1"/>
              <a:t>1</a:t>
            </a:fld>
            <a:endParaRPr lang="en-US" altLang="ja-JP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25300E-5644-43C7-A703-8049EBC26005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grpSp>
        <p:nvGrpSpPr>
          <p:cNvPr id="10243" name="Group 216"/>
          <p:cNvGrpSpPr>
            <a:grpSpLocks/>
          </p:cNvGrpSpPr>
          <p:nvPr/>
        </p:nvGrpSpPr>
        <p:grpSpPr bwMode="auto">
          <a:xfrm>
            <a:off x="323850" y="1131888"/>
            <a:ext cx="8567738" cy="5681662"/>
            <a:chOff x="113" y="890"/>
            <a:chExt cx="5352" cy="3397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113" y="890"/>
              <a:ext cx="5352" cy="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247" name="Group 152"/>
            <p:cNvGrpSpPr>
              <a:grpSpLocks/>
            </p:cNvGrpSpPr>
            <p:nvPr/>
          </p:nvGrpSpPr>
          <p:grpSpPr bwMode="auto">
            <a:xfrm>
              <a:off x="295" y="1064"/>
              <a:ext cx="4956" cy="3020"/>
              <a:chOff x="338" y="926"/>
              <a:chExt cx="4915" cy="2980"/>
            </a:xfrm>
          </p:grpSpPr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707" y="964"/>
                <a:ext cx="4290" cy="27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707" y="3421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707" y="3118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707" y="2808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707" y="2499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707" y="2195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707" y="1886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>
                <a:off x="707" y="1577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707" y="1273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>
                <a:off x="707" y="964"/>
                <a:ext cx="4290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>
                <a:off x="931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21"/>
              <p:cNvSpPr>
                <a:spLocks noChangeShapeType="1"/>
              </p:cNvSpPr>
              <p:nvPr/>
            </p:nvSpPr>
            <p:spPr bwMode="auto">
              <a:xfrm>
                <a:off x="1136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>
                <a:off x="1353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>
                <a:off x="1565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1782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>
                <a:off x="2001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2211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27"/>
              <p:cNvSpPr>
                <a:spLocks noChangeShapeType="1"/>
              </p:cNvSpPr>
              <p:nvPr/>
            </p:nvSpPr>
            <p:spPr bwMode="auto">
              <a:xfrm>
                <a:off x="2423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2640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2852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30"/>
              <p:cNvSpPr>
                <a:spLocks noChangeShapeType="1"/>
              </p:cNvSpPr>
              <p:nvPr/>
            </p:nvSpPr>
            <p:spPr bwMode="auto">
              <a:xfrm>
                <a:off x="3071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3281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3498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3710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>
                <a:off x="3927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Line 35"/>
              <p:cNvSpPr>
                <a:spLocks noChangeShapeType="1"/>
              </p:cNvSpPr>
              <p:nvPr/>
            </p:nvSpPr>
            <p:spPr bwMode="auto">
              <a:xfrm>
                <a:off x="4139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Line 36"/>
              <p:cNvSpPr>
                <a:spLocks noChangeShapeType="1"/>
              </p:cNvSpPr>
              <p:nvPr/>
            </p:nvSpPr>
            <p:spPr bwMode="auto">
              <a:xfrm>
                <a:off x="4356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Line 37"/>
              <p:cNvSpPr>
                <a:spLocks noChangeShapeType="1"/>
              </p:cNvSpPr>
              <p:nvPr/>
            </p:nvSpPr>
            <p:spPr bwMode="auto">
              <a:xfrm>
                <a:off x="4568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Line 38"/>
              <p:cNvSpPr>
                <a:spLocks noChangeShapeType="1"/>
              </p:cNvSpPr>
              <p:nvPr/>
            </p:nvSpPr>
            <p:spPr bwMode="auto">
              <a:xfrm>
                <a:off x="4785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>
                <a:off x="4997" y="964"/>
                <a:ext cx="0" cy="2767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Line 40"/>
              <p:cNvSpPr>
                <a:spLocks noChangeShapeType="1"/>
              </p:cNvSpPr>
              <p:nvPr/>
            </p:nvSpPr>
            <p:spPr bwMode="auto">
              <a:xfrm>
                <a:off x="707" y="964"/>
                <a:ext cx="0" cy="2767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Line 41"/>
              <p:cNvSpPr>
                <a:spLocks noChangeShapeType="1"/>
              </p:cNvSpPr>
              <p:nvPr/>
            </p:nvSpPr>
            <p:spPr bwMode="auto">
              <a:xfrm>
                <a:off x="707" y="3731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Line 42"/>
              <p:cNvSpPr>
                <a:spLocks noChangeShapeType="1"/>
              </p:cNvSpPr>
              <p:nvPr/>
            </p:nvSpPr>
            <p:spPr bwMode="auto">
              <a:xfrm>
                <a:off x="707" y="3421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Line 43"/>
              <p:cNvSpPr>
                <a:spLocks noChangeShapeType="1"/>
              </p:cNvSpPr>
              <p:nvPr/>
            </p:nvSpPr>
            <p:spPr bwMode="auto">
              <a:xfrm>
                <a:off x="707" y="3118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Line 44"/>
              <p:cNvSpPr>
                <a:spLocks noChangeShapeType="1"/>
              </p:cNvSpPr>
              <p:nvPr/>
            </p:nvSpPr>
            <p:spPr bwMode="auto">
              <a:xfrm>
                <a:off x="707" y="2808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>
                <a:off x="707" y="2499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>
                <a:off x="707" y="2195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Line 47"/>
              <p:cNvSpPr>
                <a:spLocks noChangeShapeType="1"/>
              </p:cNvSpPr>
              <p:nvPr/>
            </p:nvSpPr>
            <p:spPr bwMode="auto">
              <a:xfrm>
                <a:off x="707" y="1886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>
                <a:off x="707" y="1577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>
                <a:off x="707" y="1273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>
                <a:off x="707" y="964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>
                <a:off x="707" y="3731"/>
                <a:ext cx="4290" cy="0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Line 52"/>
              <p:cNvSpPr>
                <a:spLocks noChangeShapeType="1"/>
              </p:cNvSpPr>
              <p:nvPr/>
            </p:nvSpPr>
            <p:spPr bwMode="auto">
              <a:xfrm flipV="1">
                <a:off x="816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 flipV="1">
                <a:off x="1044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 flipV="1">
                <a:off x="1245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 flipV="1">
                <a:off x="1466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Line 56"/>
              <p:cNvSpPr>
                <a:spLocks noChangeShapeType="1"/>
              </p:cNvSpPr>
              <p:nvPr/>
            </p:nvSpPr>
            <p:spPr bwMode="auto">
              <a:xfrm flipV="1">
                <a:off x="1674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 flipV="1">
                <a:off x="1886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Line 58"/>
              <p:cNvSpPr>
                <a:spLocks noChangeShapeType="1"/>
              </p:cNvSpPr>
              <p:nvPr/>
            </p:nvSpPr>
            <p:spPr bwMode="auto">
              <a:xfrm flipV="1">
                <a:off x="2103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Line 59"/>
              <p:cNvSpPr>
                <a:spLocks noChangeShapeType="1"/>
              </p:cNvSpPr>
              <p:nvPr/>
            </p:nvSpPr>
            <p:spPr bwMode="auto">
              <a:xfrm flipV="1">
                <a:off x="2315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Line 60"/>
              <p:cNvSpPr>
                <a:spLocks noChangeShapeType="1"/>
              </p:cNvSpPr>
              <p:nvPr/>
            </p:nvSpPr>
            <p:spPr bwMode="auto">
              <a:xfrm flipV="1">
                <a:off x="2536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Line 61"/>
              <p:cNvSpPr>
                <a:spLocks noChangeShapeType="1"/>
              </p:cNvSpPr>
              <p:nvPr/>
            </p:nvSpPr>
            <p:spPr bwMode="auto">
              <a:xfrm flipV="1">
                <a:off x="2743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Line 62"/>
              <p:cNvSpPr>
                <a:spLocks noChangeShapeType="1"/>
              </p:cNvSpPr>
              <p:nvPr/>
            </p:nvSpPr>
            <p:spPr bwMode="auto">
              <a:xfrm flipV="1">
                <a:off x="2961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Line 63"/>
              <p:cNvSpPr>
                <a:spLocks noChangeShapeType="1"/>
              </p:cNvSpPr>
              <p:nvPr/>
            </p:nvSpPr>
            <p:spPr bwMode="auto">
              <a:xfrm flipV="1">
                <a:off x="3172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Line 64"/>
              <p:cNvSpPr>
                <a:spLocks noChangeShapeType="1"/>
              </p:cNvSpPr>
              <p:nvPr/>
            </p:nvSpPr>
            <p:spPr bwMode="auto">
              <a:xfrm flipV="1">
                <a:off x="3390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Line 65"/>
              <p:cNvSpPr>
                <a:spLocks noChangeShapeType="1"/>
              </p:cNvSpPr>
              <p:nvPr/>
            </p:nvSpPr>
            <p:spPr bwMode="auto">
              <a:xfrm flipV="1">
                <a:off x="3601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Line 66"/>
              <p:cNvSpPr>
                <a:spLocks noChangeShapeType="1"/>
              </p:cNvSpPr>
              <p:nvPr/>
            </p:nvSpPr>
            <p:spPr bwMode="auto">
              <a:xfrm flipV="1">
                <a:off x="3819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Line 67"/>
              <p:cNvSpPr>
                <a:spLocks noChangeShapeType="1"/>
              </p:cNvSpPr>
              <p:nvPr/>
            </p:nvSpPr>
            <p:spPr bwMode="auto">
              <a:xfrm flipV="1">
                <a:off x="4030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Line 68"/>
              <p:cNvSpPr>
                <a:spLocks noChangeShapeType="1"/>
              </p:cNvSpPr>
              <p:nvPr/>
            </p:nvSpPr>
            <p:spPr bwMode="auto">
              <a:xfrm flipV="1">
                <a:off x="4248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Line 69"/>
              <p:cNvSpPr>
                <a:spLocks noChangeShapeType="1"/>
              </p:cNvSpPr>
              <p:nvPr/>
            </p:nvSpPr>
            <p:spPr bwMode="auto">
              <a:xfrm flipV="1">
                <a:off x="4459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Line 70"/>
              <p:cNvSpPr>
                <a:spLocks noChangeShapeType="1"/>
              </p:cNvSpPr>
              <p:nvPr/>
            </p:nvSpPr>
            <p:spPr bwMode="auto">
              <a:xfrm flipV="1">
                <a:off x="4676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Line 71"/>
              <p:cNvSpPr>
                <a:spLocks noChangeShapeType="1"/>
              </p:cNvSpPr>
              <p:nvPr/>
            </p:nvSpPr>
            <p:spPr bwMode="auto">
              <a:xfrm flipV="1">
                <a:off x="4888" y="3709"/>
                <a:ext cx="0" cy="22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Line 72"/>
              <p:cNvSpPr>
                <a:spLocks noChangeShapeType="1"/>
              </p:cNvSpPr>
              <p:nvPr/>
            </p:nvSpPr>
            <p:spPr bwMode="auto">
              <a:xfrm flipV="1">
                <a:off x="707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Line 73"/>
              <p:cNvSpPr>
                <a:spLocks noChangeShapeType="1"/>
              </p:cNvSpPr>
              <p:nvPr/>
            </p:nvSpPr>
            <p:spPr bwMode="auto">
              <a:xfrm flipV="1">
                <a:off x="931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Line 74"/>
              <p:cNvSpPr>
                <a:spLocks noChangeShapeType="1"/>
              </p:cNvSpPr>
              <p:nvPr/>
            </p:nvSpPr>
            <p:spPr bwMode="auto">
              <a:xfrm flipV="1">
                <a:off x="1136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Line 75"/>
              <p:cNvSpPr>
                <a:spLocks noChangeShapeType="1"/>
              </p:cNvSpPr>
              <p:nvPr/>
            </p:nvSpPr>
            <p:spPr bwMode="auto">
              <a:xfrm flipV="1">
                <a:off x="1353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Line 76"/>
              <p:cNvSpPr>
                <a:spLocks noChangeShapeType="1"/>
              </p:cNvSpPr>
              <p:nvPr/>
            </p:nvSpPr>
            <p:spPr bwMode="auto">
              <a:xfrm flipV="1">
                <a:off x="1565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Line 77"/>
              <p:cNvSpPr>
                <a:spLocks noChangeShapeType="1"/>
              </p:cNvSpPr>
              <p:nvPr/>
            </p:nvSpPr>
            <p:spPr bwMode="auto">
              <a:xfrm flipV="1">
                <a:off x="1782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Line 78"/>
              <p:cNvSpPr>
                <a:spLocks noChangeShapeType="1"/>
              </p:cNvSpPr>
              <p:nvPr/>
            </p:nvSpPr>
            <p:spPr bwMode="auto">
              <a:xfrm flipV="1">
                <a:off x="2001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Line 79"/>
              <p:cNvSpPr>
                <a:spLocks noChangeShapeType="1"/>
              </p:cNvSpPr>
              <p:nvPr/>
            </p:nvSpPr>
            <p:spPr bwMode="auto">
              <a:xfrm flipV="1">
                <a:off x="2211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Line 80"/>
              <p:cNvSpPr>
                <a:spLocks noChangeShapeType="1"/>
              </p:cNvSpPr>
              <p:nvPr/>
            </p:nvSpPr>
            <p:spPr bwMode="auto">
              <a:xfrm flipV="1">
                <a:off x="2423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Line 81"/>
              <p:cNvSpPr>
                <a:spLocks noChangeShapeType="1"/>
              </p:cNvSpPr>
              <p:nvPr/>
            </p:nvSpPr>
            <p:spPr bwMode="auto">
              <a:xfrm flipV="1">
                <a:off x="2640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Line 82"/>
              <p:cNvSpPr>
                <a:spLocks noChangeShapeType="1"/>
              </p:cNvSpPr>
              <p:nvPr/>
            </p:nvSpPr>
            <p:spPr bwMode="auto">
              <a:xfrm flipV="1">
                <a:off x="2852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Line 83"/>
              <p:cNvSpPr>
                <a:spLocks noChangeShapeType="1"/>
              </p:cNvSpPr>
              <p:nvPr/>
            </p:nvSpPr>
            <p:spPr bwMode="auto">
              <a:xfrm flipV="1">
                <a:off x="3071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Line 84"/>
              <p:cNvSpPr>
                <a:spLocks noChangeShapeType="1"/>
              </p:cNvSpPr>
              <p:nvPr/>
            </p:nvSpPr>
            <p:spPr bwMode="auto">
              <a:xfrm flipV="1">
                <a:off x="3281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Line 85"/>
              <p:cNvSpPr>
                <a:spLocks noChangeShapeType="1"/>
              </p:cNvSpPr>
              <p:nvPr/>
            </p:nvSpPr>
            <p:spPr bwMode="auto">
              <a:xfrm flipV="1">
                <a:off x="3498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Line 86"/>
              <p:cNvSpPr>
                <a:spLocks noChangeShapeType="1"/>
              </p:cNvSpPr>
              <p:nvPr/>
            </p:nvSpPr>
            <p:spPr bwMode="auto">
              <a:xfrm flipV="1">
                <a:off x="3710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Line 87"/>
              <p:cNvSpPr>
                <a:spLocks noChangeShapeType="1"/>
              </p:cNvSpPr>
              <p:nvPr/>
            </p:nvSpPr>
            <p:spPr bwMode="auto">
              <a:xfrm flipV="1">
                <a:off x="3927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Line 88"/>
              <p:cNvSpPr>
                <a:spLocks noChangeShapeType="1"/>
              </p:cNvSpPr>
              <p:nvPr/>
            </p:nvSpPr>
            <p:spPr bwMode="auto">
              <a:xfrm flipV="1">
                <a:off x="4139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Line 89"/>
              <p:cNvSpPr>
                <a:spLocks noChangeShapeType="1"/>
              </p:cNvSpPr>
              <p:nvPr/>
            </p:nvSpPr>
            <p:spPr bwMode="auto">
              <a:xfrm flipV="1">
                <a:off x="4356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Line 90"/>
              <p:cNvSpPr>
                <a:spLocks noChangeShapeType="1"/>
              </p:cNvSpPr>
              <p:nvPr/>
            </p:nvSpPr>
            <p:spPr bwMode="auto">
              <a:xfrm flipV="1">
                <a:off x="4568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Line 91"/>
              <p:cNvSpPr>
                <a:spLocks noChangeShapeType="1"/>
              </p:cNvSpPr>
              <p:nvPr/>
            </p:nvSpPr>
            <p:spPr bwMode="auto">
              <a:xfrm flipV="1">
                <a:off x="4785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Line 92"/>
              <p:cNvSpPr>
                <a:spLocks noChangeShapeType="1"/>
              </p:cNvSpPr>
              <p:nvPr/>
            </p:nvSpPr>
            <p:spPr bwMode="auto">
              <a:xfrm flipV="1">
                <a:off x="4997" y="3703"/>
                <a:ext cx="0" cy="55"/>
              </a:xfrm>
              <a:prstGeom prst="line">
                <a:avLst/>
              </a:prstGeom>
              <a:noFill/>
              <a:ln w="17463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Freeform 93"/>
              <p:cNvSpPr>
                <a:spLocks/>
              </p:cNvSpPr>
              <p:nvPr/>
            </p:nvSpPr>
            <p:spPr bwMode="auto">
              <a:xfrm>
                <a:off x="718" y="1338"/>
                <a:ext cx="4268" cy="1926"/>
              </a:xfrm>
              <a:custGeom>
                <a:avLst/>
                <a:gdLst>
                  <a:gd name="T0" fmla="*/ 10 w 786"/>
                  <a:gd name="T1" fmla="*/ 45 h 355"/>
                  <a:gd name="T2" fmla="*/ 23 w 786"/>
                  <a:gd name="T3" fmla="*/ 19 h 355"/>
                  <a:gd name="T4" fmla="*/ 36 w 786"/>
                  <a:gd name="T5" fmla="*/ 101 h 355"/>
                  <a:gd name="T6" fmla="*/ 49 w 786"/>
                  <a:gd name="T7" fmla="*/ 89 h 355"/>
                  <a:gd name="T8" fmla="*/ 62 w 786"/>
                  <a:gd name="T9" fmla="*/ 187 h 355"/>
                  <a:gd name="T10" fmla="*/ 75 w 786"/>
                  <a:gd name="T11" fmla="*/ 143 h 355"/>
                  <a:gd name="T12" fmla="*/ 89 w 786"/>
                  <a:gd name="T13" fmla="*/ 168 h 355"/>
                  <a:gd name="T14" fmla="*/ 102 w 786"/>
                  <a:gd name="T15" fmla="*/ 184 h 355"/>
                  <a:gd name="T16" fmla="*/ 115 w 786"/>
                  <a:gd name="T17" fmla="*/ 222 h 355"/>
                  <a:gd name="T18" fmla="*/ 128 w 786"/>
                  <a:gd name="T19" fmla="*/ 261 h 355"/>
                  <a:gd name="T20" fmla="*/ 141 w 786"/>
                  <a:gd name="T21" fmla="*/ 241 h 355"/>
                  <a:gd name="T22" fmla="*/ 154 w 786"/>
                  <a:gd name="T23" fmla="*/ 230 h 355"/>
                  <a:gd name="T24" fmla="*/ 168 w 786"/>
                  <a:gd name="T25" fmla="*/ 210 h 355"/>
                  <a:gd name="T26" fmla="*/ 181 w 786"/>
                  <a:gd name="T27" fmla="*/ 255 h 355"/>
                  <a:gd name="T28" fmla="*/ 194 w 786"/>
                  <a:gd name="T29" fmla="*/ 224 h 355"/>
                  <a:gd name="T30" fmla="*/ 207 w 786"/>
                  <a:gd name="T31" fmla="*/ 209 h 355"/>
                  <a:gd name="T32" fmla="*/ 220 w 786"/>
                  <a:gd name="T33" fmla="*/ 225 h 355"/>
                  <a:gd name="T34" fmla="*/ 233 w 786"/>
                  <a:gd name="T35" fmla="*/ 258 h 355"/>
                  <a:gd name="T36" fmla="*/ 247 w 786"/>
                  <a:gd name="T37" fmla="*/ 252 h 355"/>
                  <a:gd name="T38" fmla="*/ 260 w 786"/>
                  <a:gd name="T39" fmla="*/ 229 h 355"/>
                  <a:gd name="T40" fmla="*/ 273 w 786"/>
                  <a:gd name="T41" fmla="*/ 198 h 355"/>
                  <a:gd name="T42" fmla="*/ 286 w 786"/>
                  <a:gd name="T43" fmla="*/ 206 h 355"/>
                  <a:gd name="T44" fmla="*/ 299 w 786"/>
                  <a:gd name="T45" fmla="*/ 203 h 355"/>
                  <a:gd name="T46" fmla="*/ 312 w 786"/>
                  <a:gd name="T47" fmla="*/ 237 h 355"/>
                  <a:gd name="T48" fmla="*/ 326 w 786"/>
                  <a:gd name="T49" fmla="*/ 211 h 355"/>
                  <a:gd name="T50" fmla="*/ 339 w 786"/>
                  <a:gd name="T51" fmla="*/ 252 h 355"/>
                  <a:gd name="T52" fmla="*/ 352 w 786"/>
                  <a:gd name="T53" fmla="*/ 254 h 355"/>
                  <a:gd name="T54" fmla="*/ 365 w 786"/>
                  <a:gd name="T55" fmla="*/ 255 h 355"/>
                  <a:gd name="T56" fmla="*/ 378 w 786"/>
                  <a:gd name="T57" fmla="*/ 272 h 355"/>
                  <a:gd name="T58" fmla="*/ 391 w 786"/>
                  <a:gd name="T59" fmla="*/ 262 h 355"/>
                  <a:gd name="T60" fmla="*/ 405 w 786"/>
                  <a:gd name="T61" fmla="*/ 239 h 355"/>
                  <a:gd name="T62" fmla="*/ 418 w 786"/>
                  <a:gd name="T63" fmla="*/ 231 h 355"/>
                  <a:gd name="T64" fmla="*/ 431 w 786"/>
                  <a:gd name="T65" fmla="*/ 211 h 355"/>
                  <a:gd name="T66" fmla="*/ 444 w 786"/>
                  <a:gd name="T67" fmla="*/ 261 h 355"/>
                  <a:gd name="T68" fmla="*/ 457 w 786"/>
                  <a:gd name="T69" fmla="*/ 275 h 355"/>
                  <a:gd name="T70" fmla="*/ 470 w 786"/>
                  <a:gd name="T71" fmla="*/ 294 h 355"/>
                  <a:gd name="T72" fmla="*/ 484 w 786"/>
                  <a:gd name="T73" fmla="*/ 307 h 355"/>
                  <a:gd name="T74" fmla="*/ 497 w 786"/>
                  <a:gd name="T75" fmla="*/ 320 h 355"/>
                  <a:gd name="T76" fmla="*/ 510 w 786"/>
                  <a:gd name="T77" fmla="*/ 316 h 355"/>
                  <a:gd name="T78" fmla="*/ 523 w 786"/>
                  <a:gd name="T79" fmla="*/ 329 h 355"/>
                  <a:gd name="T80" fmla="*/ 536 w 786"/>
                  <a:gd name="T81" fmla="*/ 337 h 355"/>
                  <a:gd name="T82" fmla="*/ 549 w 786"/>
                  <a:gd name="T83" fmla="*/ 351 h 355"/>
                  <a:gd name="T84" fmla="*/ 563 w 786"/>
                  <a:gd name="T85" fmla="*/ 333 h 355"/>
                  <a:gd name="T86" fmla="*/ 576 w 786"/>
                  <a:gd name="T87" fmla="*/ 327 h 355"/>
                  <a:gd name="T88" fmla="*/ 589 w 786"/>
                  <a:gd name="T89" fmla="*/ 308 h 355"/>
                  <a:gd name="T90" fmla="*/ 602 w 786"/>
                  <a:gd name="T91" fmla="*/ 313 h 355"/>
                  <a:gd name="T92" fmla="*/ 615 w 786"/>
                  <a:gd name="T93" fmla="*/ 317 h 355"/>
                  <a:gd name="T94" fmla="*/ 628 w 786"/>
                  <a:gd name="T95" fmla="*/ 309 h 355"/>
                  <a:gd name="T96" fmla="*/ 642 w 786"/>
                  <a:gd name="T97" fmla="*/ 306 h 355"/>
                  <a:gd name="T98" fmla="*/ 655 w 786"/>
                  <a:gd name="T99" fmla="*/ 272 h 355"/>
                  <a:gd name="T100" fmla="*/ 668 w 786"/>
                  <a:gd name="T101" fmla="*/ 248 h 355"/>
                  <a:gd name="T102" fmla="*/ 681 w 786"/>
                  <a:gd name="T103" fmla="*/ 266 h 355"/>
                  <a:gd name="T104" fmla="*/ 694 w 786"/>
                  <a:gd name="T105" fmla="*/ 257 h 355"/>
                  <a:gd name="T106" fmla="*/ 707 w 786"/>
                  <a:gd name="T107" fmla="*/ 245 h 355"/>
                  <a:gd name="T108" fmla="*/ 721 w 786"/>
                  <a:gd name="T109" fmla="*/ 246 h 355"/>
                  <a:gd name="T110" fmla="*/ 734 w 786"/>
                  <a:gd name="T111" fmla="*/ 263 h 355"/>
                  <a:gd name="T112" fmla="*/ 747 w 786"/>
                  <a:gd name="T113" fmla="*/ 299 h 355"/>
                  <a:gd name="T114" fmla="*/ 760 w 786"/>
                  <a:gd name="T115" fmla="*/ 289 h 355"/>
                  <a:gd name="T116" fmla="*/ 773 w 786"/>
                  <a:gd name="T117" fmla="*/ 345 h 355"/>
                  <a:gd name="T118" fmla="*/ 786 w 786"/>
                  <a:gd name="T119" fmla="*/ 34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6" h="355">
                    <a:moveTo>
                      <a:pt x="0" y="59"/>
                    </a:moveTo>
                    <a:lnTo>
                      <a:pt x="3" y="53"/>
                    </a:lnTo>
                    <a:lnTo>
                      <a:pt x="6" y="68"/>
                    </a:lnTo>
                    <a:lnTo>
                      <a:pt x="10" y="45"/>
                    </a:lnTo>
                    <a:lnTo>
                      <a:pt x="13" y="51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23" y="19"/>
                    </a:lnTo>
                    <a:lnTo>
                      <a:pt x="26" y="0"/>
                    </a:lnTo>
                    <a:lnTo>
                      <a:pt x="29" y="20"/>
                    </a:lnTo>
                    <a:lnTo>
                      <a:pt x="33" y="49"/>
                    </a:lnTo>
                    <a:lnTo>
                      <a:pt x="36" y="101"/>
                    </a:lnTo>
                    <a:lnTo>
                      <a:pt x="39" y="106"/>
                    </a:lnTo>
                    <a:lnTo>
                      <a:pt x="42" y="66"/>
                    </a:lnTo>
                    <a:lnTo>
                      <a:pt x="46" y="79"/>
                    </a:lnTo>
                    <a:lnTo>
                      <a:pt x="49" y="89"/>
                    </a:lnTo>
                    <a:lnTo>
                      <a:pt x="52" y="147"/>
                    </a:lnTo>
                    <a:lnTo>
                      <a:pt x="56" y="203"/>
                    </a:lnTo>
                    <a:lnTo>
                      <a:pt x="59" y="155"/>
                    </a:lnTo>
                    <a:lnTo>
                      <a:pt x="62" y="187"/>
                    </a:lnTo>
                    <a:lnTo>
                      <a:pt x="65" y="171"/>
                    </a:lnTo>
                    <a:lnTo>
                      <a:pt x="69" y="177"/>
                    </a:lnTo>
                    <a:lnTo>
                      <a:pt x="72" y="142"/>
                    </a:lnTo>
                    <a:lnTo>
                      <a:pt x="75" y="143"/>
                    </a:lnTo>
                    <a:lnTo>
                      <a:pt x="79" y="145"/>
                    </a:lnTo>
                    <a:lnTo>
                      <a:pt x="82" y="149"/>
                    </a:lnTo>
                    <a:lnTo>
                      <a:pt x="85" y="177"/>
                    </a:lnTo>
                    <a:lnTo>
                      <a:pt x="89" y="168"/>
                    </a:lnTo>
                    <a:lnTo>
                      <a:pt x="92" y="188"/>
                    </a:lnTo>
                    <a:lnTo>
                      <a:pt x="95" y="170"/>
                    </a:lnTo>
                    <a:lnTo>
                      <a:pt x="98" y="155"/>
                    </a:lnTo>
                    <a:lnTo>
                      <a:pt x="102" y="184"/>
                    </a:lnTo>
                    <a:lnTo>
                      <a:pt x="105" y="181"/>
                    </a:lnTo>
                    <a:lnTo>
                      <a:pt x="108" y="191"/>
                    </a:lnTo>
                    <a:lnTo>
                      <a:pt x="112" y="199"/>
                    </a:lnTo>
                    <a:lnTo>
                      <a:pt x="115" y="222"/>
                    </a:lnTo>
                    <a:lnTo>
                      <a:pt x="118" y="244"/>
                    </a:lnTo>
                    <a:lnTo>
                      <a:pt x="121" y="233"/>
                    </a:lnTo>
                    <a:lnTo>
                      <a:pt x="125" y="260"/>
                    </a:lnTo>
                    <a:lnTo>
                      <a:pt x="128" y="261"/>
                    </a:lnTo>
                    <a:lnTo>
                      <a:pt x="131" y="236"/>
                    </a:lnTo>
                    <a:lnTo>
                      <a:pt x="135" y="244"/>
                    </a:lnTo>
                    <a:lnTo>
                      <a:pt x="138" y="251"/>
                    </a:lnTo>
                    <a:lnTo>
                      <a:pt x="141" y="241"/>
                    </a:lnTo>
                    <a:lnTo>
                      <a:pt x="144" y="249"/>
                    </a:lnTo>
                    <a:lnTo>
                      <a:pt x="148" y="248"/>
                    </a:lnTo>
                    <a:lnTo>
                      <a:pt x="151" y="249"/>
                    </a:lnTo>
                    <a:lnTo>
                      <a:pt x="154" y="230"/>
                    </a:lnTo>
                    <a:lnTo>
                      <a:pt x="158" y="204"/>
                    </a:lnTo>
                    <a:lnTo>
                      <a:pt x="161" y="208"/>
                    </a:lnTo>
                    <a:lnTo>
                      <a:pt x="164" y="219"/>
                    </a:lnTo>
                    <a:lnTo>
                      <a:pt x="168" y="210"/>
                    </a:lnTo>
                    <a:lnTo>
                      <a:pt x="171" y="203"/>
                    </a:lnTo>
                    <a:lnTo>
                      <a:pt x="174" y="213"/>
                    </a:lnTo>
                    <a:lnTo>
                      <a:pt x="177" y="218"/>
                    </a:lnTo>
                    <a:lnTo>
                      <a:pt x="181" y="255"/>
                    </a:lnTo>
                    <a:lnTo>
                      <a:pt x="184" y="244"/>
                    </a:lnTo>
                    <a:lnTo>
                      <a:pt x="187" y="212"/>
                    </a:lnTo>
                    <a:lnTo>
                      <a:pt x="191" y="214"/>
                    </a:lnTo>
                    <a:lnTo>
                      <a:pt x="194" y="224"/>
                    </a:lnTo>
                    <a:lnTo>
                      <a:pt x="197" y="217"/>
                    </a:lnTo>
                    <a:lnTo>
                      <a:pt x="200" y="203"/>
                    </a:lnTo>
                    <a:lnTo>
                      <a:pt x="204" y="207"/>
                    </a:lnTo>
                    <a:lnTo>
                      <a:pt x="207" y="209"/>
                    </a:lnTo>
                    <a:lnTo>
                      <a:pt x="210" y="207"/>
                    </a:lnTo>
                    <a:lnTo>
                      <a:pt x="214" y="219"/>
                    </a:lnTo>
                    <a:lnTo>
                      <a:pt x="217" y="214"/>
                    </a:lnTo>
                    <a:lnTo>
                      <a:pt x="220" y="225"/>
                    </a:lnTo>
                    <a:lnTo>
                      <a:pt x="223" y="217"/>
                    </a:lnTo>
                    <a:lnTo>
                      <a:pt x="227" y="230"/>
                    </a:lnTo>
                    <a:lnTo>
                      <a:pt x="230" y="248"/>
                    </a:lnTo>
                    <a:lnTo>
                      <a:pt x="233" y="258"/>
                    </a:lnTo>
                    <a:lnTo>
                      <a:pt x="237" y="251"/>
                    </a:lnTo>
                    <a:lnTo>
                      <a:pt x="240" y="266"/>
                    </a:lnTo>
                    <a:lnTo>
                      <a:pt x="243" y="276"/>
                    </a:lnTo>
                    <a:lnTo>
                      <a:pt x="247" y="252"/>
                    </a:lnTo>
                    <a:lnTo>
                      <a:pt x="250" y="236"/>
                    </a:lnTo>
                    <a:lnTo>
                      <a:pt x="253" y="238"/>
                    </a:lnTo>
                    <a:lnTo>
                      <a:pt x="256" y="241"/>
                    </a:lnTo>
                    <a:lnTo>
                      <a:pt x="260" y="229"/>
                    </a:lnTo>
                    <a:lnTo>
                      <a:pt x="263" y="216"/>
                    </a:lnTo>
                    <a:lnTo>
                      <a:pt x="266" y="205"/>
                    </a:lnTo>
                    <a:lnTo>
                      <a:pt x="270" y="213"/>
                    </a:lnTo>
                    <a:lnTo>
                      <a:pt x="273" y="198"/>
                    </a:lnTo>
                    <a:lnTo>
                      <a:pt x="276" y="191"/>
                    </a:lnTo>
                    <a:lnTo>
                      <a:pt x="279" y="192"/>
                    </a:lnTo>
                    <a:lnTo>
                      <a:pt x="283" y="186"/>
                    </a:lnTo>
                    <a:lnTo>
                      <a:pt x="286" y="206"/>
                    </a:lnTo>
                    <a:lnTo>
                      <a:pt x="289" y="212"/>
                    </a:lnTo>
                    <a:lnTo>
                      <a:pt x="293" y="197"/>
                    </a:lnTo>
                    <a:lnTo>
                      <a:pt x="296" y="209"/>
                    </a:lnTo>
                    <a:lnTo>
                      <a:pt x="299" y="203"/>
                    </a:lnTo>
                    <a:lnTo>
                      <a:pt x="302" y="222"/>
                    </a:lnTo>
                    <a:lnTo>
                      <a:pt x="306" y="233"/>
                    </a:lnTo>
                    <a:lnTo>
                      <a:pt x="309" y="231"/>
                    </a:lnTo>
                    <a:lnTo>
                      <a:pt x="312" y="237"/>
                    </a:lnTo>
                    <a:lnTo>
                      <a:pt x="316" y="224"/>
                    </a:lnTo>
                    <a:lnTo>
                      <a:pt x="319" y="214"/>
                    </a:lnTo>
                    <a:lnTo>
                      <a:pt x="322" y="207"/>
                    </a:lnTo>
                    <a:lnTo>
                      <a:pt x="326" y="211"/>
                    </a:lnTo>
                    <a:lnTo>
                      <a:pt x="329" y="234"/>
                    </a:lnTo>
                    <a:lnTo>
                      <a:pt x="332" y="238"/>
                    </a:lnTo>
                    <a:lnTo>
                      <a:pt x="335" y="254"/>
                    </a:lnTo>
                    <a:lnTo>
                      <a:pt x="339" y="252"/>
                    </a:lnTo>
                    <a:lnTo>
                      <a:pt x="342" y="268"/>
                    </a:lnTo>
                    <a:lnTo>
                      <a:pt x="345" y="253"/>
                    </a:lnTo>
                    <a:lnTo>
                      <a:pt x="349" y="250"/>
                    </a:lnTo>
                    <a:lnTo>
                      <a:pt x="352" y="254"/>
                    </a:lnTo>
                    <a:lnTo>
                      <a:pt x="355" y="264"/>
                    </a:lnTo>
                    <a:lnTo>
                      <a:pt x="358" y="263"/>
                    </a:lnTo>
                    <a:lnTo>
                      <a:pt x="362" y="262"/>
                    </a:lnTo>
                    <a:lnTo>
                      <a:pt x="365" y="255"/>
                    </a:lnTo>
                    <a:lnTo>
                      <a:pt x="368" y="281"/>
                    </a:lnTo>
                    <a:lnTo>
                      <a:pt x="372" y="289"/>
                    </a:lnTo>
                    <a:lnTo>
                      <a:pt x="375" y="287"/>
                    </a:lnTo>
                    <a:lnTo>
                      <a:pt x="378" y="272"/>
                    </a:lnTo>
                    <a:lnTo>
                      <a:pt x="381" y="284"/>
                    </a:lnTo>
                    <a:lnTo>
                      <a:pt x="385" y="277"/>
                    </a:lnTo>
                    <a:lnTo>
                      <a:pt x="388" y="278"/>
                    </a:lnTo>
                    <a:lnTo>
                      <a:pt x="391" y="262"/>
                    </a:lnTo>
                    <a:lnTo>
                      <a:pt x="395" y="252"/>
                    </a:lnTo>
                    <a:lnTo>
                      <a:pt x="398" y="258"/>
                    </a:lnTo>
                    <a:lnTo>
                      <a:pt x="401" y="242"/>
                    </a:lnTo>
                    <a:lnTo>
                      <a:pt x="405" y="239"/>
                    </a:lnTo>
                    <a:lnTo>
                      <a:pt x="408" y="243"/>
                    </a:lnTo>
                    <a:lnTo>
                      <a:pt x="411" y="241"/>
                    </a:lnTo>
                    <a:lnTo>
                      <a:pt x="414" y="238"/>
                    </a:lnTo>
                    <a:lnTo>
                      <a:pt x="418" y="231"/>
                    </a:lnTo>
                    <a:lnTo>
                      <a:pt x="421" y="226"/>
                    </a:lnTo>
                    <a:lnTo>
                      <a:pt x="424" y="220"/>
                    </a:lnTo>
                    <a:lnTo>
                      <a:pt x="428" y="215"/>
                    </a:lnTo>
                    <a:lnTo>
                      <a:pt x="431" y="211"/>
                    </a:lnTo>
                    <a:lnTo>
                      <a:pt x="434" y="237"/>
                    </a:lnTo>
                    <a:lnTo>
                      <a:pt x="437" y="256"/>
                    </a:lnTo>
                    <a:lnTo>
                      <a:pt x="441" y="244"/>
                    </a:lnTo>
                    <a:lnTo>
                      <a:pt x="444" y="261"/>
                    </a:lnTo>
                    <a:lnTo>
                      <a:pt x="447" y="250"/>
                    </a:lnTo>
                    <a:lnTo>
                      <a:pt x="451" y="264"/>
                    </a:lnTo>
                    <a:lnTo>
                      <a:pt x="454" y="276"/>
                    </a:lnTo>
                    <a:lnTo>
                      <a:pt x="457" y="275"/>
                    </a:lnTo>
                    <a:lnTo>
                      <a:pt x="460" y="285"/>
                    </a:lnTo>
                    <a:lnTo>
                      <a:pt x="464" y="284"/>
                    </a:lnTo>
                    <a:lnTo>
                      <a:pt x="467" y="295"/>
                    </a:lnTo>
                    <a:lnTo>
                      <a:pt x="470" y="294"/>
                    </a:lnTo>
                    <a:lnTo>
                      <a:pt x="474" y="283"/>
                    </a:lnTo>
                    <a:lnTo>
                      <a:pt x="477" y="291"/>
                    </a:lnTo>
                    <a:lnTo>
                      <a:pt x="480" y="294"/>
                    </a:lnTo>
                    <a:lnTo>
                      <a:pt x="484" y="307"/>
                    </a:lnTo>
                    <a:lnTo>
                      <a:pt x="487" y="320"/>
                    </a:lnTo>
                    <a:lnTo>
                      <a:pt x="490" y="330"/>
                    </a:lnTo>
                    <a:lnTo>
                      <a:pt x="493" y="324"/>
                    </a:lnTo>
                    <a:lnTo>
                      <a:pt x="497" y="320"/>
                    </a:lnTo>
                    <a:lnTo>
                      <a:pt x="500" y="322"/>
                    </a:lnTo>
                    <a:lnTo>
                      <a:pt x="503" y="328"/>
                    </a:lnTo>
                    <a:lnTo>
                      <a:pt x="507" y="321"/>
                    </a:lnTo>
                    <a:lnTo>
                      <a:pt x="510" y="316"/>
                    </a:lnTo>
                    <a:lnTo>
                      <a:pt x="513" y="311"/>
                    </a:lnTo>
                    <a:lnTo>
                      <a:pt x="516" y="308"/>
                    </a:lnTo>
                    <a:lnTo>
                      <a:pt x="520" y="321"/>
                    </a:lnTo>
                    <a:lnTo>
                      <a:pt x="523" y="329"/>
                    </a:lnTo>
                    <a:lnTo>
                      <a:pt x="526" y="332"/>
                    </a:lnTo>
                    <a:lnTo>
                      <a:pt x="530" y="335"/>
                    </a:lnTo>
                    <a:lnTo>
                      <a:pt x="533" y="343"/>
                    </a:lnTo>
                    <a:lnTo>
                      <a:pt x="536" y="337"/>
                    </a:lnTo>
                    <a:lnTo>
                      <a:pt x="539" y="344"/>
                    </a:lnTo>
                    <a:lnTo>
                      <a:pt x="543" y="346"/>
                    </a:lnTo>
                    <a:lnTo>
                      <a:pt x="546" y="346"/>
                    </a:lnTo>
                    <a:lnTo>
                      <a:pt x="549" y="351"/>
                    </a:lnTo>
                    <a:lnTo>
                      <a:pt x="553" y="352"/>
                    </a:lnTo>
                    <a:lnTo>
                      <a:pt x="556" y="346"/>
                    </a:lnTo>
                    <a:lnTo>
                      <a:pt x="559" y="338"/>
                    </a:lnTo>
                    <a:lnTo>
                      <a:pt x="563" y="333"/>
                    </a:lnTo>
                    <a:lnTo>
                      <a:pt x="566" y="324"/>
                    </a:lnTo>
                    <a:lnTo>
                      <a:pt x="569" y="325"/>
                    </a:lnTo>
                    <a:lnTo>
                      <a:pt x="572" y="321"/>
                    </a:lnTo>
                    <a:lnTo>
                      <a:pt x="576" y="327"/>
                    </a:lnTo>
                    <a:lnTo>
                      <a:pt x="579" y="320"/>
                    </a:lnTo>
                    <a:lnTo>
                      <a:pt x="582" y="319"/>
                    </a:lnTo>
                    <a:lnTo>
                      <a:pt x="586" y="316"/>
                    </a:lnTo>
                    <a:lnTo>
                      <a:pt x="589" y="308"/>
                    </a:lnTo>
                    <a:lnTo>
                      <a:pt x="592" y="308"/>
                    </a:lnTo>
                    <a:lnTo>
                      <a:pt x="595" y="314"/>
                    </a:lnTo>
                    <a:lnTo>
                      <a:pt x="599" y="307"/>
                    </a:lnTo>
                    <a:lnTo>
                      <a:pt x="602" y="313"/>
                    </a:lnTo>
                    <a:lnTo>
                      <a:pt x="605" y="315"/>
                    </a:lnTo>
                    <a:lnTo>
                      <a:pt x="609" y="318"/>
                    </a:lnTo>
                    <a:lnTo>
                      <a:pt x="612" y="319"/>
                    </a:lnTo>
                    <a:lnTo>
                      <a:pt x="615" y="317"/>
                    </a:lnTo>
                    <a:lnTo>
                      <a:pt x="618" y="311"/>
                    </a:lnTo>
                    <a:lnTo>
                      <a:pt x="622" y="312"/>
                    </a:lnTo>
                    <a:lnTo>
                      <a:pt x="625" y="308"/>
                    </a:lnTo>
                    <a:lnTo>
                      <a:pt x="628" y="309"/>
                    </a:lnTo>
                    <a:lnTo>
                      <a:pt x="632" y="316"/>
                    </a:lnTo>
                    <a:lnTo>
                      <a:pt x="635" y="313"/>
                    </a:lnTo>
                    <a:lnTo>
                      <a:pt x="638" y="310"/>
                    </a:lnTo>
                    <a:lnTo>
                      <a:pt x="642" y="306"/>
                    </a:lnTo>
                    <a:lnTo>
                      <a:pt x="645" y="300"/>
                    </a:lnTo>
                    <a:lnTo>
                      <a:pt x="648" y="287"/>
                    </a:lnTo>
                    <a:lnTo>
                      <a:pt x="651" y="287"/>
                    </a:lnTo>
                    <a:lnTo>
                      <a:pt x="655" y="272"/>
                    </a:lnTo>
                    <a:lnTo>
                      <a:pt x="658" y="258"/>
                    </a:lnTo>
                    <a:lnTo>
                      <a:pt x="661" y="252"/>
                    </a:lnTo>
                    <a:lnTo>
                      <a:pt x="665" y="257"/>
                    </a:lnTo>
                    <a:lnTo>
                      <a:pt x="668" y="248"/>
                    </a:lnTo>
                    <a:lnTo>
                      <a:pt x="671" y="249"/>
                    </a:lnTo>
                    <a:lnTo>
                      <a:pt x="674" y="266"/>
                    </a:lnTo>
                    <a:lnTo>
                      <a:pt x="678" y="265"/>
                    </a:lnTo>
                    <a:lnTo>
                      <a:pt x="681" y="266"/>
                    </a:lnTo>
                    <a:lnTo>
                      <a:pt x="684" y="258"/>
                    </a:lnTo>
                    <a:lnTo>
                      <a:pt x="688" y="258"/>
                    </a:lnTo>
                    <a:lnTo>
                      <a:pt x="691" y="255"/>
                    </a:lnTo>
                    <a:lnTo>
                      <a:pt x="694" y="257"/>
                    </a:lnTo>
                    <a:lnTo>
                      <a:pt x="697" y="246"/>
                    </a:lnTo>
                    <a:lnTo>
                      <a:pt x="701" y="244"/>
                    </a:lnTo>
                    <a:lnTo>
                      <a:pt x="704" y="241"/>
                    </a:lnTo>
                    <a:lnTo>
                      <a:pt x="707" y="245"/>
                    </a:lnTo>
                    <a:lnTo>
                      <a:pt x="711" y="244"/>
                    </a:lnTo>
                    <a:lnTo>
                      <a:pt x="714" y="238"/>
                    </a:lnTo>
                    <a:lnTo>
                      <a:pt x="717" y="235"/>
                    </a:lnTo>
                    <a:lnTo>
                      <a:pt x="721" y="246"/>
                    </a:lnTo>
                    <a:lnTo>
                      <a:pt x="724" y="253"/>
                    </a:lnTo>
                    <a:lnTo>
                      <a:pt x="727" y="251"/>
                    </a:lnTo>
                    <a:lnTo>
                      <a:pt x="730" y="251"/>
                    </a:lnTo>
                    <a:lnTo>
                      <a:pt x="734" y="263"/>
                    </a:lnTo>
                    <a:lnTo>
                      <a:pt x="737" y="268"/>
                    </a:lnTo>
                    <a:lnTo>
                      <a:pt x="740" y="287"/>
                    </a:lnTo>
                    <a:lnTo>
                      <a:pt x="744" y="283"/>
                    </a:lnTo>
                    <a:lnTo>
                      <a:pt x="747" y="299"/>
                    </a:lnTo>
                    <a:lnTo>
                      <a:pt x="750" y="284"/>
                    </a:lnTo>
                    <a:lnTo>
                      <a:pt x="753" y="278"/>
                    </a:lnTo>
                    <a:lnTo>
                      <a:pt x="757" y="288"/>
                    </a:lnTo>
                    <a:lnTo>
                      <a:pt x="760" y="289"/>
                    </a:lnTo>
                    <a:lnTo>
                      <a:pt x="763" y="293"/>
                    </a:lnTo>
                    <a:lnTo>
                      <a:pt x="767" y="313"/>
                    </a:lnTo>
                    <a:lnTo>
                      <a:pt x="770" y="344"/>
                    </a:lnTo>
                    <a:lnTo>
                      <a:pt x="773" y="345"/>
                    </a:lnTo>
                    <a:lnTo>
                      <a:pt x="776" y="341"/>
                    </a:lnTo>
                    <a:lnTo>
                      <a:pt x="780" y="350"/>
                    </a:lnTo>
                    <a:lnTo>
                      <a:pt x="783" y="355"/>
                    </a:lnTo>
                    <a:lnTo>
                      <a:pt x="786" y="349"/>
                    </a:lnTo>
                  </a:path>
                </a:pathLst>
              </a:custGeom>
              <a:noFill/>
              <a:ln w="25400">
                <a:solidFill>
                  <a:srgbClr val="33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Line 94"/>
              <p:cNvSpPr>
                <a:spLocks noChangeShapeType="1"/>
              </p:cNvSpPr>
              <p:nvPr/>
            </p:nvSpPr>
            <p:spPr bwMode="auto">
              <a:xfrm>
                <a:off x="4997" y="964"/>
                <a:ext cx="0" cy="276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Line 95"/>
              <p:cNvSpPr>
                <a:spLocks noChangeShapeType="1"/>
              </p:cNvSpPr>
              <p:nvPr/>
            </p:nvSpPr>
            <p:spPr bwMode="auto">
              <a:xfrm>
                <a:off x="4970" y="3731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Line 96"/>
              <p:cNvSpPr>
                <a:spLocks noChangeShapeType="1"/>
              </p:cNvSpPr>
              <p:nvPr/>
            </p:nvSpPr>
            <p:spPr bwMode="auto">
              <a:xfrm>
                <a:off x="4970" y="3421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>
                <a:off x="4970" y="3118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4970" y="2808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Line 99"/>
              <p:cNvSpPr>
                <a:spLocks noChangeShapeType="1"/>
              </p:cNvSpPr>
              <p:nvPr/>
            </p:nvSpPr>
            <p:spPr bwMode="auto">
              <a:xfrm>
                <a:off x="4970" y="2499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Line 100"/>
              <p:cNvSpPr>
                <a:spLocks noChangeShapeType="1"/>
              </p:cNvSpPr>
              <p:nvPr/>
            </p:nvSpPr>
            <p:spPr bwMode="auto">
              <a:xfrm>
                <a:off x="4970" y="2195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Line 101"/>
              <p:cNvSpPr>
                <a:spLocks noChangeShapeType="1"/>
              </p:cNvSpPr>
              <p:nvPr/>
            </p:nvSpPr>
            <p:spPr bwMode="auto">
              <a:xfrm>
                <a:off x="4970" y="1886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Line 102"/>
              <p:cNvSpPr>
                <a:spLocks noChangeShapeType="1"/>
              </p:cNvSpPr>
              <p:nvPr/>
            </p:nvSpPr>
            <p:spPr bwMode="auto">
              <a:xfrm>
                <a:off x="4970" y="1577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Line 103"/>
              <p:cNvSpPr>
                <a:spLocks noChangeShapeType="1"/>
              </p:cNvSpPr>
              <p:nvPr/>
            </p:nvSpPr>
            <p:spPr bwMode="auto">
              <a:xfrm>
                <a:off x="4970" y="1273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Line 104"/>
              <p:cNvSpPr>
                <a:spLocks noChangeShapeType="1"/>
              </p:cNvSpPr>
              <p:nvPr/>
            </p:nvSpPr>
            <p:spPr bwMode="auto">
              <a:xfrm>
                <a:off x="4970" y="964"/>
                <a:ext cx="3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Freeform 105"/>
              <p:cNvSpPr>
                <a:spLocks/>
              </p:cNvSpPr>
              <p:nvPr/>
            </p:nvSpPr>
            <p:spPr bwMode="auto">
              <a:xfrm>
                <a:off x="718" y="1203"/>
                <a:ext cx="4268" cy="2359"/>
              </a:xfrm>
              <a:custGeom>
                <a:avLst/>
                <a:gdLst>
                  <a:gd name="T0" fmla="*/ 10 w 786"/>
                  <a:gd name="T1" fmla="*/ 182 h 435"/>
                  <a:gd name="T2" fmla="*/ 23 w 786"/>
                  <a:gd name="T3" fmla="*/ 154 h 435"/>
                  <a:gd name="T4" fmla="*/ 36 w 786"/>
                  <a:gd name="T5" fmla="*/ 44 h 435"/>
                  <a:gd name="T6" fmla="*/ 49 w 786"/>
                  <a:gd name="T7" fmla="*/ 63 h 435"/>
                  <a:gd name="T8" fmla="*/ 62 w 786"/>
                  <a:gd name="T9" fmla="*/ 80 h 435"/>
                  <a:gd name="T10" fmla="*/ 75 w 786"/>
                  <a:gd name="T11" fmla="*/ 90 h 435"/>
                  <a:gd name="T12" fmla="*/ 89 w 786"/>
                  <a:gd name="T13" fmla="*/ 95 h 435"/>
                  <a:gd name="T14" fmla="*/ 102 w 786"/>
                  <a:gd name="T15" fmla="*/ 135 h 435"/>
                  <a:gd name="T16" fmla="*/ 115 w 786"/>
                  <a:gd name="T17" fmla="*/ 161 h 435"/>
                  <a:gd name="T18" fmla="*/ 128 w 786"/>
                  <a:gd name="T19" fmla="*/ 170 h 435"/>
                  <a:gd name="T20" fmla="*/ 141 w 786"/>
                  <a:gd name="T21" fmla="*/ 189 h 435"/>
                  <a:gd name="T22" fmla="*/ 154 w 786"/>
                  <a:gd name="T23" fmla="*/ 206 h 435"/>
                  <a:gd name="T24" fmla="*/ 168 w 786"/>
                  <a:gd name="T25" fmla="*/ 220 h 435"/>
                  <a:gd name="T26" fmla="*/ 181 w 786"/>
                  <a:gd name="T27" fmla="*/ 263 h 435"/>
                  <a:gd name="T28" fmla="*/ 194 w 786"/>
                  <a:gd name="T29" fmla="*/ 225 h 435"/>
                  <a:gd name="T30" fmla="*/ 207 w 786"/>
                  <a:gd name="T31" fmla="*/ 209 h 435"/>
                  <a:gd name="T32" fmla="*/ 220 w 786"/>
                  <a:gd name="T33" fmla="*/ 199 h 435"/>
                  <a:gd name="T34" fmla="*/ 233 w 786"/>
                  <a:gd name="T35" fmla="*/ 258 h 435"/>
                  <a:gd name="T36" fmla="*/ 247 w 786"/>
                  <a:gd name="T37" fmla="*/ 295 h 435"/>
                  <a:gd name="T38" fmla="*/ 260 w 786"/>
                  <a:gd name="T39" fmla="*/ 303 h 435"/>
                  <a:gd name="T40" fmla="*/ 273 w 786"/>
                  <a:gd name="T41" fmla="*/ 283 h 435"/>
                  <a:gd name="T42" fmla="*/ 286 w 786"/>
                  <a:gd name="T43" fmla="*/ 278 h 435"/>
                  <a:gd name="T44" fmla="*/ 299 w 786"/>
                  <a:gd name="T45" fmla="*/ 323 h 435"/>
                  <a:gd name="T46" fmla="*/ 312 w 786"/>
                  <a:gd name="T47" fmla="*/ 327 h 435"/>
                  <a:gd name="T48" fmla="*/ 326 w 786"/>
                  <a:gd name="T49" fmla="*/ 332 h 435"/>
                  <a:gd name="T50" fmla="*/ 339 w 786"/>
                  <a:gd name="T51" fmla="*/ 355 h 435"/>
                  <a:gd name="T52" fmla="*/ 352 w 786"/>
                  <a:gd name="T53" fmla="*/ 360 h 435"/>
                  <a:gd name="T54" fmla="*/ 365 w 786"/>
                  <a:gd name="T55" fmla="*/ 378 h 435"/>
                  <a:gd name="T56" fmla="*/ 378 w 786"/>
                  <a:gd name="T57" fmla="*/ 396 h 435"/>
                  <a:gd name="T58" fmla="*/ 391 w 786"/>
                  <a:gd name="T59" fmla="*/ 366 h 435"/>
                  <a:gd name="T60" fmla="*/ 405 w 786"/>
                  <a:gd name="T61" fmla="*/ 365 h 435"/>
                  <a:gd name="T62" fmla="*/ 418 w 786"/>
                  <a:gd name="T63" fmla="*/ 362 h 435"/>
                  <a:gd name="T64" fmla="*/ 431 w 786"/>
                  <a:gd name="T65" fmla="*/ 365 h 435"/>
                  <a:gd name="T66" fmla="*/ 444 w 786"/>
                  <a:gd name="T67" fmla="*/ 371 h 435"/>
                  <a:gd name="T68" fmla="*/ 457 w 786"/>
                  <a:gd name="T69" fmla="*/ 374 h 435"/>
                  <a:gd name="T70" fmla="*/ 470 w 786"/>
                  <a:gd name="T71" fmla="*/ 394 h 435"/>
                  <a:gd name="T72" fmla="*/ 484 w 786"/>
                  <a:gd name="T73" fmla="*/ 390 h 435"/>
                  <a:gd name="T74" fmla="*/ 497 w 786"/>
                  <a:gd name="T75" fmla="*/ 389 h 435"/>
                  <a:gd name="T76" fmla="*/ 510 w 786"/>
                  <a:gd name="T77" fmla="*/ 387 h 435"/>
                  <a:gd name="T78" fmla="*/ 523 w 786"/>
                  <a:gd name="T79" fmla="*/ 391 h 435"/>
                  <a:gd name="T80" fmla="*/ 536 w 786"/>
                  <a:gd name="T81" fmla="*/ 409 h 435"/>
                  <a:gd name="T82" fmla="*/ 549 w 786"/>
                  <a:gd name="T83" fmla="*/ 426 h 435"/>
                  <a:gd name="T84" fmla="*/ 563 w 786"/>
                  <a:gd name="T85" fmla="*/ 412 h 435"/>
                  <a:gd name="T86" fmla="*/ 576 w 786"/>
                  <a:gd name="T87" fmla="*/ 392 h 435"/>
                  <a:gd name="T88" fmla="*/ 589 w 786"/>
                  <a:gd name="T89" fmla="*/ 384 h 435"/>
                  <a:gd name="T90" fmla="*/ 602 w 786"/>
                  <a:gd name="T91" fmla="*/ 361 h 435"/>
                  <a:gd name="T92" fmla="*/ 615 w 786"/>
                  <a:gd name="T93" fmla="*/ 384 h 435"/>
                  <a:gd name="T94" fmla="*/ 628 w 786"/>
                  <a:gd name="T95" fmla="*/ 391 h 435"/>
                  <a:gd name="T96" fmla="*/ 642 w 786"/>
                  <a:gd name="T97" fmla="*/ 392 h 435"/>
                  <a:gd name="T98" fmla="*/ 655 w 786"/>
                  <a:gd name="T99" fmla="*/ 384 h 435"/>
                  <a:gd name="T100" fmla="*/ 668 w 786"/>
                  <a:gd name="T101" fmla="*/ 365 h 435"/>
                  <a:gd name="T102" fmla="*/ 681 w 786"/>
                  <a:gd name="T103" fmla="*/ 357 h 435"/>
                  <a:gd name="T104" fmla="*/ 694 w 786"/>
                  <a:gd name="T105" fmla="*/ 372 h 435"/>
                  <a:gd name="T106" fmla="*/ 707 w 786"/>
                  <a:gd name="T107" fmla="*/ 372 h 435"/>
                  <a:gd name="T108" fmla="*/ 721 w 786"/>
                  <a:gd name="T109" fmla="*/ 364 h 435"/>
                  <a:gd name="T110" fmla="*/ 734 w 786"/>
                  <a:gd name="T111" fmla="*/ 382 h 435"/>
                  <a:gd name="T112" fmla="*/ 747 w 786"/>
                  <a:gd name="T113" fmla="*/ 393 h 435"/>
                  <a:gd name="T114" fmla="*/ 760 w 786"/>
                  <a:gd name="T115" fmla="*/ 379 h 435"/>
                  <a:gd name="T116" fmla="*/ 773 w 786"/>
                  <a:gd name="T117" fmla="*/ 387 h 435"/>
                  <a:gd name="T118" fmla="*/ 786 w 786"/>
                  <a:gd name="T119" fmla="*/ 38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6" h="435">
                    <a:moveTo>
                      <a:pt x="0" y="180"/>
                    </a:moveTo>
                    <a:lnTo>
                      <a:pt x="3" y="169"/>
                    </a:lnTo>
                    <a:lnTo>
                      <a:pt x="6" y="157"/>
                    </a:lnTo>
                    <a:lnTo>
                      <a:pt x="10" y="182"/>
                    </a:lnTo>
                    <a:lnTo>
                      <a:pt x="13" y="178"/>
                    </a:lnTo>
                    <a:lnTo>
                      <a:pt x="16" y="172"/>
                    </a:lnTo>
                    <a:lnTo>
                      <a:pt x="19" y="154"/>
                    </a:lnTo>
                    <a:lnTo>
                      <a:pt x="23" y="154"/>
                    </a:lnTo>
                    <a:lnTo>
                      <a:pt x="26" y="141"/>
                    </a:lnTo>
                    <a:lnTo>
                      <a:pt x="29" y="83"/>
                    </a:lnTo>
                    <a:lnTo>
                      <a:pt x="33" y="62"/>
                    </a:lnTo>
                    <a:lnTo>
                      <a:pt x="36" y="44"/>
                    </a:lnTo>
                    <a:lnTo>
                      <a:pt x="39" y="77"/>
                    </a:lnTo>
                    <a:lnTo>
                      <a:pt x="42" y="107"/>
                    </a:lnTo>
                    <a:lnTo>
                      <a:pt x="46" y="89"/>
                    </a:lnTo>
                    <a:lnTo>
                      <a:pt x="49" y="63"/>
                    </a:lnTo>
                    <a:lnTo>
                      <a:pt x="52" y="25"/>
                    </a:lnTo>
                    <a:lnTo>
                      <a:pt x="56" y="0"/>
                    </a:lnTo>
                    <a:lnTo>
                      <a:pt x="59" y="60"/>
                    </a:lnTo>
                    <a:lnTo>
                      <a:pt x="62" y="80"/>
                    </a:lnTo>
                    <a:lnTo>
                      <a:pt x="65" y="96"/>
                    </a:lnTo>
                    <a:lnTo>
                      <a:pt x="69" y="104"/>
                    </a:lnTo>
                    <a:lnTo>
                      <a:pt x="72" y="107"/>
                    </a:lnTo>
                    <a:lnTo>
                      <a:pt x="75" y="90"/>
                    </a:lnTo>
                    <a:lnTo>
                      <a:pt x="79" y="86"/>
                    </a:lnTo>
                    <a:lnTo>
                      <a:pt x="82" y="91"/>
                    </a:lnTo>
                    <a:lnTo>
                      <a:pt x="85" y="77"/>
                    </a:lnTo>
                    <a:lnTo>
                      <a:pt x="89" y="95"/>
                    </a:lnTo>
                    <a:lnTo>
                      <a:pt x="92" y="110"/>
                    </a:lnTo>
                    <a:lnTo>
                      <a:pt x="95" y="125"/>
                    </a:lnTo>
                    <a:lnTo>
                      <a:pt x="98" y="132"/>
                    </a:lnTo>
                    <a:lnTo>
                      <a:pt x="102" y="135"/>
                    </a:lnTo>
                    <a:lnTo>
                      <a:pt x="105" y="159"/>
                    </a:lnTo>
                    <a:lnTo>
                      <a:pt x="108" y="158"/>
                    </a:lnTo>
                    <a:lnTo>
                      <a:pt x="112" y="157"/>
                    </a:lnTo>
                    <a:lnTo>
                      <a:pt x="115" y="161"/>
                    </a:lnTo>
                    <a:lnTo>
                      <a:pt x="118" y="133"/>
                    </a:lnTo>
                    <a:lnTo>
                      <a:pt x="121" y="143"/>
                    </a:lnTo>
                    <a:lnTo>
                      <a:pt x="125" y="153"/>
                    </a:lnTo>
                    <a:lnTo>
                      <a:pt x="128" y="170"/>
                    </a:lnTo>
                    <a:lnTo>
                      <a:pt x="131" y="179"/>
                    </a:lnTo>
                    <a:lnTo>
                      <a:pt x="135" y="187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4" y="195"/>
                    </a:lnTo>
                    <a:lnTo>
                      <a:pt x="148" y="206"/>
                    </a:lnTo>
                    <a:lnTo>
                      <a:pt x="151" y="238"/>
                    </a:lnTo>
                    <a:lnTo>
                      <a:pt x="154" y="206"/>
                    </a:lnTo>
                    <a:lnTo>
                      <a:pt x="158" y="198"/>
                    </a:lnTo>
                    <a:lnTo>
                      <a:pt x="161" y="189"/>
                    </a:lnTo>
                    <a:lnTo>
                      <a:pt x="164" y="200"/>
                    </a:lnTo>
                    <a:lnTo>
                      <a:pt x="168" y="220"/>
                    </a:lnTo>
                    <a:lnTo>
                      <a:pt x="171" y="233"/>
                    </a:lnTo>
                    <a:lnTo>
                      <a:pt x="174" y="251"/>
                    </a:lnTo>
                    <a:lnTo>
                      <a:pt x="177" y="260"/>
                    </a:lnTo>
                    <a:lnTo>
                      <a:pt x="181" y="263"/>
                    </a:lnTo>
                    <a:lnTo>
                      <a:pt x="184" y="278"/>
                    </a:lnTo>
                    <a:lnTo>
                      <a:pt x="187" y="240"/>
                    </a:lnTo>
                    <a:lnTo>
                      <a:pt x="191" y="232"/>
                    </a:lnTo>
                    <a:lnTo>
                      <a:pt x="194" y="225"/>
                    </a:lnTo>
                    <a:lnTo>
                      <a:pt x="197" y="228"/>
                    </a:lnTo>
                    <a:lnTo>
                      <a:pt x="200" y="242"/>
                    </a:lnTo>
                    <a:lnTo>
                      <a:pt x="204" y="217"/>
                    </a:lnTo>
                    <a:lnTo>
                      <a:pt x="207" y="209"/>
                    </a:lnTo>
                    <a:lnTo>
                      <a:pt x="210" y="185"/>
                    </a:lnTo>
                    <a:lnTo>
                      <a:pt x="214" y="200"/>
                    </a:lnTo>
                    <a:lnTo>
                      <a:pt x="217" y="192"/>
                    </a:lnTo>
                    <a:lnTo>
                      <a:pt x="220" y="199"/>
                    </a:lnTo>
                    <a:lnTo>
                      <a:pt x="223" y="207"/>
                    </a:lnTo>
                    <a:lnTo>
                      <a:pt x="227" y="204"/>
                    </a:lnTo>
                    <a:lnTo>
                      <a:pt x="230" y="217"/>
                    </a:lnTo>
                    <a:lnTo>
                      <a:pt x="233" y="258"/>
                    </a:lnTo>
                    <a:lnTo>
                      <a:pt x="237" y="269"/>
                    </a:lnTo>
                    <a:lnTo>
                      <a:pt x="240" y="304"/>
                    </a:lnTo>
                    <a:lnTo>
                      <a:pt x="243" y="308"/>
                    </a:lnTo>
                    <a:lnTo>
                      <a:pt x="247" y="295"/>
                    </a:lnTo>
                    <a:lnTo>
                      <a:pt x="250" y="281"/>
                    </a:lnTo>
                    <a:lnTo>
                      <a:pt x="253" y="304"/>
                    </a:lnTo>
                    <a:lnTo>
                      <a:pt x="256" y="298"/>
                    </a:lnTo>
                    <a:lnTo>
                      <a:pt x="260" y="303"/>
                    </a:lnTo>
                    <a:lnTo>
                      <a:pt x="263" y="292"/>
                    </a:lnTo>
                    <a:lnTo>
                      <a:pt x="266" y="282"/>
                    </a:lnTo>
                    <a:lnTo>
                      <a:pt x="270" y="268"/>
                    </a:lnTo>
                    <a:lnTo>
                      <a:pt x="273" y="283"/>
                    </a:lnTo>
                    <a:lnTo>
                      <a:pt x="276" y="270"/>
                    </a:lnTo>
                    <a:lnTo>
                      <a:pt x="279" y="282"/>
                    </a:lnTo>
                    <a:lnTo>
                      <a:pt x="283" y="283"/>
                    </a:lnTo>
                    <a:lnTo>
                      <a:pt x="286" y="278"/>
                    </a:lnTo>
                    <a:lnTo>
                      <a:pt x="289" y="298"/>
                    </a:lnTo>
                    <a:lnTo>
                      <a:pt x="293" y="301"/>
                    </a:lnTo>
                    <a:lnTo>
                      <a:pt x="296" y="318"/>
                    </a:lnTo>
                    <a:lnTo>
                      <a:pt x="299" y="323"/>
                    </a:lnTo>
                    <a:lnTo>
                      <a:pt x="302" y="309"/>
                    </a:lnTo>
                    <a:lnTo>
                      <a:pt x="306" y="321"/>
                    </a:lnTo>
                    <a:lnTo>
                      <a:pt x="309" y="321"/>
                    </a:lnTo>
                    <a:lnTo>
                      <a:pt x="312" y="327"/>
                    </a:lnTo>
                    <a:lnTo>
                      <a:pt x="316" y="322"/>
                    </a:lnTo>
                    <a:lnTo>
                      <a:pt x="319" y="304"/>
                    </a:lnTo>
                    <a:lnTo>
                      <a:pt x="322" y="316"/>
                    </a:lnTo>
                    <a:lnTo>
                      <a:pt x="326" y="332"/>
                    </a:lnTo>
                    <a:lnTo>
                      <a:pt x="329" y="340"/>
                    </a:lnTo>
                    <a:lnTo>
                      <a:pt x="332" y="346"/>
                    </a:lnTo>
                    <a:lnTo>
                      <a:pt x="335" y="363"/>
                    </a:lnTo>
                    <a:lnTo>
                      <a:pt x="339" y="355"/>
                    </a:lnTo>
                    <a:lnTo>
                      <a:pt x="342" y="356"/>
                    </a:lnTo>
                    <a:lnTo>
                      <a:pt x="345" y="352"/>
                    </a:lnTo>
                    <a:lnTo>
                      <a:pt x="349" y="359"/>
                    </a:lnTo>
                    <a:lnTo>
                      <a:pt x="352" y="360"/>
                    </a:lnTo>
                    <a:lnTo>
                      <a:pt x="355" y="368"/>
                    </a:lnTo>
                    <a:lnTo>
                      <a:pt x="358" y="383"/>
                    </a:lnTo>
                    <a:lnTo>
                      <a:pt x="362" y="374"/>
                    </a:lnTo>
                    <a:lnTo>
                      <a:pt x="365" y="378"/>
                    </a:lnTo>
                    <a:lnTo>
                      <a:pt x="368" y="392"/>
                    </a:lnTo>
                    <a:lnTo>
                      <a:pt x="372" y="422"/>
                    </a:lnTo>
                    <a:lnTo>
                      <a:pt x="375" y="418"/>
                    </a:lnTo>
                    <a:lnTo>
                      <a:pt x="378" y="396"/>
                    </a:lnTo>
                    <a:lnTo>
                      <a:pt x="381" y="340"/>
                    </a:lnTo>
                    <a:lnTo>
                      <a:pt x="385" y="349"/>
                    </a:lnTo>
                    <a:lnTo>
                      <a:pt x="388" y="352"/>
                    </a:lnTo>
                    <a:lnTo>
                      <a:pt x="391" y="366"/>
                    </a:lnTo>
                    <a:lnTo>
                      <a:pt x="395" y="384"/>
                    </a:lnTo>
                    <a:lnTo>
                      <a:pt x="398" y="381"/>
                    </a:lnTo>
                    <a:lnTo>
                      <a:pt x="401" y="360"/>
                    </a:lnTo>
                    <a:lnTo>
                      <a:pt x="405" y="365"/>
                    </a:lnTo>
                    <a:lnTo>
                      <a:pt x="408" y="356"/>
                    </a:lnTo>
                    <a:lnTo>
                      <a:pt x="411" y="368"/>
                    </a:lnTo>
                    <a:lnTo>
                      <a:pt x="414" y="363"/>
                    </a:lnTo>
                    <a:lnTo>
                      <a:pt x="418" y="362"/>
                    </a:lnTo>
                    <a:lnTo>
                      <a:pt x="421" y="371"/>
                    </a:lnTo>
                    <a:lnTo>
                      <a:pt x="424" y="368"/>
                    </a:lnTo>
                    <a:lnTo>
                      <a:pt x="428" y="361"/>
                    </a:lnTo>
                    <a:lnTo>
                      <a:pt x="431" y="365"/>
                    </a:lnTo>
                    <a:lnTo>
                      <a:pt x="434" y="366"/>
                    </a:lnTo>
                    <a:lnTo>
                      <a:pt x="437" y="372"/>
                    </a:lnTo>
                    <a:lnTo>
                      <a:pt x="441" y="366"/>
                    </a:lnTo>
                    <a:lnTo>
                      <a:pt x="444" y="371"/>
                    </a:lnTo>
                    <a:lnTo>
                      <a:pt x="447" y="359"/>
                    </a:lnTo>
                    <a:lnTo>
                      <a:pt x="451" y="361"/>
                    </a:lnTo>
                    <a:lnTo>
                      <a:pt x="454" y="363"/>
                    </a:lnTo>
                    <a:lnTo>
                      <a:pt x="457" y="374"/>
                    </a:lnTo>
                    <a:lnTo>
                      <a:pt x="460" y="373"/>
                    </a:lnTo>
                    <a:lnTo>
                      <a:pt x="464" y="381"/>
                    </a:lnTo>
                    <a:lnTo>
                      <a:pt x="467" y="390"/>
                    </a:lnTo>
                    <a:lnTo>
                      <a:pt x="470" y="394"/>
                    </a:lnTo>
                    <a:lnTo>
                      <a:pt x="474" y="390"/>
                    </a:lnTo>
                    <a:lnTo>
                      <a:pt x="477" y="395"/>
                    </a:lnTo>
                    <a:lnTo>
                      <a:pt x="480" y="398"/>
                    </a:lnTo>
                    <a:lnTo>
                      <a:pt x="484" y="390"/>
                    </a:lnTo>
                    <a:lnTo>
                      <a:pt x="487" y="388"/>
                    </a:lnTo>
                    <a:lnTo>
                      <a:pt x="490" y="386"/>
                    </a:lnTo>
                    <a:lnTo>
                      <a:pt x="493" y="391"/>
                    </a:lnTo>
                    <a:lnTo>
                      <a:pt x="497" y="389"/>
                    </a:lnTo>
                    <a:lnTo>
                      <a:pt x="500" y="388"/>
                    </a:lnTo>
                    <a:lnTo>
                      <a:pt x="503" y="382"/>
                    </a:lnTo>
                    <a:lnTo>
                      <a:pt x="507" y="379"/>
                    </a:lnTo>
                    <a:lnTo>
                      <a:pt x="510" y="387"/>
                    </a:lnTo>
                    <a:lnTo>
                      <a:pt x="513" y="388"/>
                    </a:lnTo>
                    <a:lnTo>
                      <a:pt x="516" y="387"/>
                    </a:lnTo>
                    <a:lnTo>
                      <a:pt x="520" y="391"/>
                    </a:lnTo>
                    <a:lnTo>
                      <a:pt x="523" y="391"/>
                    </a:lnTo>
                    <a:lnTo>
                      <a:pt x="526" y="399"/>
                    </a:lnTo>
                    <a:lnTo>
                      <a:pt x="530" y="399"/>
                    </a:lnTo>
                    <a:lnTo>
                      <a:pt x="533" y="410"/>
                    </a:lnTo>
                    <a:lnTo>
                      <a:pt x="536" y="409"/>
                    </a:lnTo>
                    <a:lnTo>
                      <a:pt x="539" y="414"/>
                    </a:lnTo>
                    <a:lnTo>
                      <a:pt x="543" y="420"/>
                    </a:lnTo>
                    <a:lnTo>
                      <a:pt x="546" y="421"/>
                    </a:lnTo>
                    <a:lnTo>
                      <a:pt x="549" y="426"/>
                    </a:lnTo>
                    <a:lnTo>
                      <a:pt x="553" y="431"/>
                    </a:lnTo>
                    <a:lnTo>
                      <a:pt x="556" y="435"/>
                    </a:lnTo>
                    <a:lnTo>
                      <a:pt x="559" y="418"/>
                    </a:lnTo>
                    <a:lnTo>
                      <a:pt x="563" y="412"/>
                    </a:lnTo>
                    <a:lnTo>
                      <a:pt x="566" y="383"/>
                    </a:lnTo>
                    <a:lnTo>
                      <a:pt x="569" y="387"/>
                    </a:lnTo>
                    <a:lnTo>
                      <a:pt x="572" y="383"/>
                    </a:lnTo>
                    <a:lnTo>
                      <a:pt x="576" y="392"/>
                    </a:lnTo>
                    <a:lnTo>
                      <a:pt x="579" y="388"/>
                    </a:lnTo>
                    <a:lnTo>
                      <a:pt x="582" y="391"/>
                    </a:lnTo>
                    <a:lnTo>
                      <a:pt x="586" y="396"/>
                    </a:lnTo>
                    <a:lnTo>
                      <a:pt x="589" y="384"/>
                    </a:lnTo>
                    <a:lnTo>
                      <a:pt x="592" y="379"/>
                    </a:lnTo>
                    <a:lnTo>
                      <a:pt x="595" y="379"/>
                    </a:lnTo>
                    <a:lnTo>
                      <a:pt x="599" y="365"/>
                    </a:lnTo>
                    <a:lnTo>
                      <a:pt x="602" y="361"/>
                    </a:lnTo>
                    <a:lnTo>
                      <a:pt x="605" y="379"/>
                    </a:lnTo>
                    <a:lnTo>
                      <a:pt x="609" y="384"/>
                    </a:lnTo>
                    <a:lnTo>
                      <a:pt x="612" y="381"/>
                    </a:lnTo>
                    <a:lnTo>
                      <a:pt x="615" y="384"/>
                    </a:lnTo>
                    <a:lnTo>
                      <a:pt x="618" y="384"/>
                    </a:lnTo>
                    <a:lnTo>
                      <a:pt x="622" y="391"/>
                    </a:lnTo>
                    <a:lnTo>
                      <a:pt x="625" y="382"/>
                    </a:lnTo>
                    <a:lnTo>
                      <a:pt x="628" y="391"/>
                    </a:lnTo>
                    <a:lnTo>
                      <a:pt x="632" y="395"/>
                    </a:lnTo>
                    <a:lnTo>
                      <a:pt x="635" y="395"/>
                    </a:lnTo>
                    <a:lnTo>
                      <a:pt x="638" y="399"/>
                    </a:lnTo>
                    <a:lnTo>
                      <a:pt x="642" y="392"/>
                    </a:lnTo>
                    <a:lnTo>
                      <a:pt x="645" y="390"/>
                    </a:lnTo>
                    <a:lnTo>
                      <a:pt x="648" y="382"/>
                    </a:lnTo>
                    <a:lnTo>
                      <a:pt x="651" y="378"/>
                    </a:lnTo>
                    <a:lnTo>
                      <a:pt x="655" y="384"/>
                    </a:lnTo>
                    <a:lnTo>
                      <a:pt x="658" y="382"/>
                    </a:lnTo>
                    <a:lnTo>
                      <a:pt x="661" y="377"/>
                    </a:lnTo>
                    <a:lnTo>
                      <a:pt x="665" y="376"/>
                    </a:lnTo>
                    <a:lnTo>
                      <a:pt x="668" y="365"/>
                    </a:lnTo>
                    <a:lnTo>
                      <a:pt x="671" y="357"/>
                    </a:lnTo>
                    <a:lnTo>
                      <a:pt x="674" y="362"/>
                    </a:lnTo>
                    <a:lnTo>
                      <a:pt x="678" y="357"/>
                    </a:lnTo>
                    <a:lnTo>
                      <a:pt x="681" y="357"/>
                    </a:lnTo>
                    <a:lnTo>
                      <a:pt x="684" y="374"/>
                    </a:lnTo>
                    <a:lnTo>
                      <a:pt x="688" y="371"/>
                    </a:lnTo>
                    <a:lnTo>
                      <a:pt x="691" y="369"/>
                    </a:lnTo>
                    <a:lnTo>
                      <a:pt x="694" y="372"/>
                    </a:lnTo>
                    <a:lnTo>
                      <a:pt x="697" y="371"/>
                    </a:lnTo>
                    <a:lnTo>
                      <a:pt x="701" y="369"/>
                    </a:lnTo>
                    <a:lnTo>
                      <a:pt x="704" y="373"/>
                    </a:lnTo>
                    <a:lnTo>
                      <a:pt x="707" y="372"/>
                    </a:lnTo>
                    <a:lnTo>
                      <a:pt x="711" y="372"/>
                    </a:lnTo>
                    <a:lnTo>
                      <a:pt x="714" y="367"/>
                    </a:lnTo>
                    <a:lnTo>
                      <a:pt x="717" y="360"/>
                    </a:lnTo>
                    <a:lnTo>
                      <a:pt x="721" y="364"/>
                    </a:lnTo>
                    <a:lnTo>
                      <a:pt x="724" y="375"/>
                    </a:lnTo>
                    <a:lnTo>
                      <a:pt x="727" y="371"/>
                    </a:lnTo>
                    <a:lnTo>
                      <a:pt x="730" y="375"/>
                    </a:lnTo>
                    <a:lnTo>
                      <a:pt x="734" y="382"/>
                    </a:lnTo>
                    <a:lnTo>
                      <a:pt x="737" y="380"/>
                    </a:lnTo>
                    <a:lnTo>
                      <a:pt x="740" y="384"/>
                    </a:lnTo>
                    <a:lnTo>
                      <a:pt x="744" y="389"/>
                    </a:lnTo>
                    <a:lnTo>
                      <a:pt x="747" y="393"/>
                    </a:lnTo>
                    <a:lnTo>
                      <a:pt x="750" y="376"/>
                    </a:lnTo>
                    <a:lnTo>
                      <a:pt x="753" y="366"/>
                    </a:lnTo>
                    <a:lnTo>
                      <a:pt x="757" y="375"/>
                    </a:lnTo>
                    <a:lnTo>
                      <a:pt x="760" y="379"/>
                    </a:lnTo>
                    <a:lnTo>
                      <a:pt x="763" y="386"/>
                    </a:lnTo>
                    <a:lnTo>
                      <a:pt x="767" y="383"/>
                    </a:lnTo>
                    <a:lnTo>
                      <a:pt x="770" y="382"/>
                    </a:lnTo>
                    <a:lnTo>
                      <a:pt x="773" y="387"/>
                    </a:lnTo>
                    <a:lnTo>
                      <a:pt x="776" y="399"/>
                    </a:lnTo>
                    <a:lnTo>
                      <a:pt x="780" y="393"/>
                    </a:lnTo>
                    <a:lnTo>
                      <a:pt x="783" y="393"/>
                    </a:lnTo>
                    <a:lnTo>
                      <a:pt x="786" y="389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ectangle 106"/>
              <p:cNvSpPr>
                <a:spLocks noChangeArrowheads="1"/>
              </p:cNvSpPr>
              <p:nvPr/>
            </p:nvSpPr>
            <p:spPr bwMode="auto">
              <a:xfrm>
                <a:off x="528" y="3693"/>
                <a:ext cx="9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1" name="Rectangle 107"/>
              <p:cNvSpPr>
                <a:spLocks noChangeArrowheads="1"/>
              </p:cNvSpPr>
              <p:nvPr/>
            </p:nvSpPr>
            <p:spPr bwMode="auto">
              <a:xfrm>
                <a:off x="396" y="3383"/>
                <a:ext cx="24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\5,000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2" name="Rectangle 108"/>
              <p:cNvSpPr>
                <a:spLocks noChangeArrowheads="1"/>
              </p:cNvSpPr>
              <p:nvPr/>
            </p:nvSpPr>
            <p:spPr bwMode="auto">
              <a:xfrm>
                <a:off x="338" y="3080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\10,000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3" name="Rectangle 109"/>
              <p:cNvSpPr>
                <a:spLocks noChangeArrowheads="1"/>
              </p:cNvSpPr>
              <p:nvPr/>
            </p:nvSpPr>
            <p:spPr bwMode="auto">
              <a:xfrm>
                <a:off x="338" y="2770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\15,000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4" name="Rectangle 110"/>
              <p:cNvSpPr>
                <a:spLocks noChangeArrowheads="1"/>
              </p:cNvSpPr>
              <p:nvPr/>
            </p:nvSpPr>
            <p:spPr bwMode="auto">
              <a:xfrm>
                <a:off x="338" y="2461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\20,000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5" name="Rectangle 111"/>
              <p:cNvSpPr>
                <a:spLocks noChangeArrowheads="1"/>
              </p:cNvSpPr>
              <p:nvPr/>
            </p:nvSpPr>
            <p:spPr bwMode="auto">
              <a:xfrm>
                <a:off x="338" y="2154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\25,000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6" name="Rectangle 112"/>
              <p:cNvSpPr>
                <a:spLocks noChangeArrowheads="1"/>
              </p:cNvSpPr>
              <p:nvPr/>
            </p:nvSpPr>
            <p:spPr bwMode="auto">
              <a:xfrm>
                <a:off x="338" y="1844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\30,000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7" name="Rectangle 113"/>
              <p:cNvSpPr>
                <a:spLocks noChangeArrowheads="1"/>
              </p:cNvSpPr>
              <p:nvPr/>
            </p:nvSpPr>
            <p:spPr bwMode="auto">
              <a:xfrm>
                <a:off x="338" y="1539"/>
                <a:ext cx="28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\35,000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8" name="Rectangle 114"/>
              <p:cNvSpPr>
                <a:spLocks noChangeArrowheads="1"/>
              </p:cNvSpPr>
              <p:nvPr/>
            </p:nvSpPr>
            <p:spPr bwMode="auto">
              <a:xfrm>
                <a:off x="338" y="1235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\40,000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39" name="Rectangle 115"/>
              <p:cNvSpPr>
                <a:spLocks noChangeArrowheads="1"/>
              </p:cNvSpPr>
              <p:nvPr/>
            </p:nvSpPr>
            <p:spPr bwMode="auto">
              <a:xfrm>
                <a:off x="338" y="926"/>
                <a:ext cx="2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\45,000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0" name="Rectangle 116"/>
              <p:cNvSpPr>
                <a:spLocks noChangeArrowheads="1"/>
              </p:cNvSpPr>
              <p:nvPr/>
            </p:nvSpPr>
            <p:spPr bwMode="auto">
              <a:xfrm>
                <a:off x="772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'89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1" name="Rectangle 117"/>
              <p:cNvSpPr>
                <a:spLocks noChangeArrowheads="1"/>
              </p:cNvSpPr>
              <p:nvPr/>
            </p:nvSpPr>
            <p:spPr bwMode="auto">
              <a:xfrm>
                <a:off x="990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2" name="Rectangle 118"/>
              <p:cNvSpPr>
                <a:spLocks noChangeArrowheads="1"/>
              </p:cNvSpPr>
              <p:nvPr/>
            </p:nvSpPr>
            <p:spPr bwMode="auto">
              <a:xfrm>
                <a:off x="1201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'91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Rectangle 119"/>
              <p:cNvSpPr>
                <a:spLocks noChangeArrowheads="1"/>
              </p:cNvSpPr>
              <p:nvPr/>
            </p:nvSpPr>
            <p:spPr bwMode="auto">
              <a:xfrm>
                <a:off x="1419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'92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4" name="Rectangle 120"/>
              <p:cNvSpPr>
                <a:spLocks noChangeArrowheads="1"/>
              </p:cNvSpPr>
              <p:nvPr/>
            </p:nvSpPr>
            <p:spPr bwMode="auto">
              <a:xfrm>
                <a:off x="1644" y="3807"/>
                <a:ext cx="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'93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5" name="Rectangle 121"/>
              <p:cNvSpPr>
                <a:spLocks noChangeArrowheads="1"/>
              </p:cNvSpPr>
              <p:nvPr/>
            </p:nvSpPr>
            <p:spPr bwMode="auto">
              <a:xfrm>
                <a:off x="1848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'94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6" name="Rectangle 122"/>
              <p:cNvSpPr>
                <a:spLocks noChangeArrowheads="1"/>
              </p:cNvSpPr>
              <p:nvPr/>
            </p:nvSpPr>
            <p:spPr bwMode="auto">
              <a:xfrm>
                <a:off x="2060" y="3807"/>
                <a:ext cx="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'95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7" name="Rectangle 123"/>
              <p:cNvSpPr>
                <a:spLocks noChangeArrowheads="1"/>
              </p:cNvSpPr>
              <p:nvPr/>
            </p:nvSpPr>
            <p:spPr bwMode="auto">
              <a:xfrm>
                <a:off x="2277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'96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8" name="Rectangle 124"/>
              <p:cNvSpPr>
                <a:spLocks noChangeArrowheads="1"/>
              </p:cNvSpPr>
              <p:nvPr/>
            </p:nvSpPr>
            <p:spPr bwMode="auto">
              <a:xfrm>
                <a:off x="2488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'97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9" name="Rectangle 125"/>
              <p:cNvSpPr>
                <a:spLocks noChangeArrowheads="1"/>
              </p:cNvSpPr>
              <p:nvPr/>
            </p:nvSpPr>
            <p:spPr bwMode="auto">
              <a:xfrm>
                <a:off x="2705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'98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0" name="Rectangle 126"/>
              <p:cNvSpPr>
                <a:spLocks noChangeArrowheads="1"/>
              </p:cNvSpPr>
              <p:nvPr/>
            </p:nvSpPr>
            <p:spPr bwMode="auto">
              <a:xfrm>
                <a:off x="2917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'99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1" name="Rectangle 127"/>
              <p:cNvSpPr>
                <a:spLocks noChangeArrowheads="1"/>
              </p:cNvSpPr>
              <p:nvPr/>
            </p:nvSpPr>
            <p:spPr bwMode="auto">
              <a:xfrm>
                <a:off x="3134" y="3807"/>
                <a:ext cx="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'00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2" name="Rectangle 128"/>
              <p:cNvSpPr>
                <a:spLocks noChangeArrowheads="1"/>
              </p:cNvSpPr>
              <p:nvPr/>
            </p:nvSpPr>
            <p:spPr bwMode="auto">
              <a:xfrm>
                <a:off x="3346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'01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3" name="Rectangle 129"/>
              <p:cNvSpPr>
                <a:spLocks noChangeArrowheads="1"/>
              </p:cNvSpPr>
              <p:nvPr/>
            </p:nvSpPr>
            <p:spPr bwMode="auto">
              <a:xfrm>
                <a:off x="3563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'02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4" name="Rectangle 130"/>
              <p:cNvSpPr>
                <a:spLocks noChangeArrowheads="1"/>
              </p:cNvSpPr>
              <p:nvPr/>
            </p:nvSpPr>
            <p:spPr bwMode="auto">
              <a:xfrm>
                <a:off x="3775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'03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5" name="Rectangle 131"/>
              <p:cNvSpPr>
                <a:spLocks noChangeArrowheads="1"/>
              </p:cNvSpPr>
              <p:nvPr/>
            </p:nvSpPr>
            <p:spPr bwMode="auto">
              <a:xfrm>
                <a:off x="3992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'04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6" name="Rectangle 132"/>
              <p:cNvSpPr>
                <a:spLocks noChangeArrowheads="1"/>
              </p:cNvSpPr>
              <p:nvPr/>
            </p:nvSpPr>
            <p:spPr bwMode="auto">
              <a:xfrm>
                <a:off x="4201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'05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7" name="Rectangle 133"/>
              <p:cNvSpPr>
                <a:spLocks noChangeArrowheads="1"/>
              </p:cNvSpPr>
              <p:nvPr/>
            </p:nvSpPr>
            <p:spPr bwMode="auto">
              <a:xfrm>
                <a:off x="4421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'06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8" name="Rectangle 134"/>
              <p:cNvSpPr>
                <a:spLocks noChangeArrowheads="1"/>
              </p:cNvSpPr>
              <p:nvPr/>
            </p:nvSpPr>
            <p:spPr bwMode="auto">
              <a:xfrm>
                <a:off x="4633" y="3807"/>
                <a:ext cx="8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'07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59" name="Rectangle 135"/>
              <p:cNvSpPr>
                <a:spLocks noChangeArrowheads="1"/>
              </p:cNvSpPr>
              <p:nvPr/>
            </p:nvSpPr>
            <p:spPr bwMode="auto">
              <a:xfrm>
                <a:off x="4850" y="3807"/>
                <a:ext cx="10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'08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0" name="Rectangle 136"/>
              <p:cNvSpPr>
                <a:spLocks noChangeArrowheads="1"/>
              </p:cNvSpPr>
              <p:nvPr/>
            </p:nvSpPr>
            <p:spPr bwMode="auto">
              <a:xfrm>
                <a:off x="5062" y="3693"/>
                <a:ext cx="19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0.0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1" name="Rectangle 137"/>
              <p:cNvSpPr>
                <a:spLocks noChangeArrowheads="1"/>
              </p:cNvSpPr>
              <p:nvPr/>
            </p:nvSpPr>
            <p:spPr bwMode="auto">
              <a:xfrm>
                <a:off x="5062" y="3383"/>
                <a:ext cx="19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1.0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2" name="Rectangle 138"/>
              <p:cNvSpPr>
                <a:spLocks noChangeArrowheads="1"/>
              </p:cNvSpPr>
              <p:nvPr/>
            </p:nvSpPr>
            <p:spPr bwMode="auto">
              <a:xfrm>
                <a:off x="5062" y="3080"/>
                <a:ext cx="19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2.0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3" name="Rectangle 139"/>
              <p:cNvSpPr>
                <a:spLocks noChangeArrowheads="1"/>
              </p:cNvSpPr>
              <p:nvPr/>
            </p:nvSpPr>
            <p:spPr bwMode="auto">
              <a:xfrm>
                <a:off x="5062" y="2770"/>
                <a:ext cx="19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3.0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4" name="Rectangle 140"/>
              <p:cNvSpPr>
                <a:spLocks noChangeArrowheads="1"/>
              </p:cNvSpPr>
              <p:nvPr/>
            </p:nvSpPr>
            <p:spPr bwMode="auto">
              <a:xfrm>
                <a:off x="5062" y="2461"/>
                <a:ext cx="1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4.0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5" name="Rectangle 141"/>
              <p:cNvSpPr>
                <a:spLocks noChangeArrowheads="1"/>
              </p:cNvSpPr>
              <p:nvPr/>
            </p:nvSpPr>
            <p:spPr bwMode="auto">
              <a:xfrm>
                <a:off x="5062" y="2154"/>
                <a:ext cx="1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5.0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6" name="Rectangle 142"/>
              <p:cNvSpPr>
                <a:spLocks noChangeArrowheads="1"/>
              </p:cNvSpPr>
              <p:nvPr/>
            </p:nvSpPr>
            <p:spPr bwMode="auto">
              <a:xfrm>
                <a:off x="5062" y="1844"/>
                <a:ext cx="1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6.0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7" name="Rectangle 143"/>
              <p:cNvSpPr>
                <a:spLocks noChangeArrowheads="1"/>
              </p:cNvSpPr>
              <p:nvPr/>
            </p:nvSpPr>
            <p:spPr bwMode="auto">
              <a:xfrm>
                <a:off x="5062" y="1539"/>
                <a:ext cx="19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7.0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8" name="Rectangle 144"/>
              <p:cNvSpPr>
                <a:spLocks noChangeArrowheads="1"/>
              </p:cNvSpPr>
              <p:nvPr/>
            </p:nvSpPr>
            <p:spPr bwMode="auto">
              <a:xfrm>
                <a:off x="5062" y="1235"/>
                <a:ext cx="1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8.0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69" name="Rectangle 145"/>
              <p:cNvSpPr>
                <a:spLocks noChangeArrowheads="1"/>
              </p:cNvSpPr>
              <p:nvPr/>
            </p:nvSpPr>
            <p:spPr bwMode="auto">
              <a:xfrm>
                <a:off x="5062" y="926"/>
                <a:ext cx="1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>
                    <a:solidFill>
                      <a:srgbClr val="000000"/>
                    </a:solidFill>
                    <a:latin typeface="ＭＳ Ｐゴシック" pitchFamily="50" charset="-128"/>
                  </a:rPr>
                  <a:t>9.0</a:t>
                </a:r>
                <a:r>
                  <a:rPr lang="ja-JP" altLang="en-US" sz="1100">
                    <a:solidFill>
                      <a:srgbClr val="000000"/>
                    </a:solidFill>
                    <a:latin typeface="ＭＳ Ｐゴシック" pitchFamily="50" charset="-128"/>
                  </a:rPr>
                  <a:t>％</a:t>
                </a:r>
                <a:endParaRPr lang="ja-JP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70" name="Rectangle 146"/>
              <p:cNvSpPr>
                <a:spLocks noChangeArrowheads="1"/>
              </p:cNvSpPr>
              <p:nvPr/>
            </p:nvSpPr>
            <p:spPr bwMode="auto">
              <a:xfrm>
                <a:off x="1351" y="1224"/>
                <a:ext cx="862" cy="229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Rectangle 147"/>
              <p:cNvSpPr>
                <a:spLocks noChangeArrowheads="1"/>
              </p:cNvSpPr>
              <p:nvPr/>
            </p:nvSpPr>
            <p:spPr bwMode="auto">
              <a:xfrm>
                <a:off x="1406" y="1235"/>
                <a:ext cx="71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>
                    <a:solidFill>
                      <a:srgbClr val="000000"/>
                    </a:solidFill>
                    <a:latin typeface="Arial Unicode MS" pitchFamily="50" charset="-128"/>
                  </a:rPr>
                  <a:t>10year JGB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72" name="Rectangle 148"/>
              <p:cNvSpPr>
                <a:spLocks noChangeArrowheads="1"/>
              </p:cNvSpPr>
              <p:nvPr/>
            </p:nvSpPr>
            <p:spPr bwMode="auto">
              <a:xfrm>
                <a:off x="835" y="2936"/>
                <a:ext cx="1146" cy="239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Rectangle 149"/>
              <p:cNvSpPr>
                <a:spLocks noChangeArrowheads="1"/>
              </p:cNvSpPr>
              <p:nvPr/>
            </p:nvSpPr>
            <p:spPr bwMode="auto">
              <a:xfrm>
                <a:off x="886" y="2944"/>
                <a:ext cx="91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>
                    <a:solidFill>
                      <a:srgbClr val="00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Nikkei225 index</a:t>
                </a:r>
                <a:endPara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74" name="Freeform 150"/>
              <p:cNvSpPr>
                <a:spLocks noEditPoints="1"/>
              </p:cNvSpPr>
              <p:nvPr/>
            </p:nvSpPr>
            <p:spPr bwMode="auto">
              <a:xfrm>
                <a:off x="1236" y="1451"/>
                <a:ext cx="119" cy="243"/>
              </a:xfrm>
              <a:custGeom>
                <a:avLst/>
                <a:gdLst>
                  <a:gd name="T0" fmla="*/ 348 w 351"/>
                  <a:gd name="T1" fmla="*/ 17 h 716"/>
                  <a:gd name="T2" fmla="*/ 43 w 351"/>
                  <a:gd name="T3" fmla="*/ 657 h 716"/>
                  <a:gd name="T4" fmla="*/ 29 w 351"/>
                  <a:gd name="T5" fmla="*/ 662 h 716"/>
                  <a:gd name="T6" fmla="*/ 23 w 351"/>
                  <a:gd name="T7" fmla="*/ 648 h 716"/>
                  <a:gd name="T8" fmla="*/ 329 w 351"/>
                  <a:gd name="T9" fmla="*/ 8 h 716"/>
                  <a:gd name="T10" fmla="*/ 343 w 351"/>
                  <a:gd name="T11" fmla="*/ 3 h 716"/>
                  <a:gd name="T12" fmla="*/ 348 w 351"/>
                  <a:gd name="T13" fmla="*/ 17 h 716"/>
                  <a:gd name="T14" fmla="*/ 115 w 351"/>
                  <a:gd name="T15" fmla="*/ 629 h 716"/>
                  <a:gd name="T16" fmla="*/ 2 w 351"/>
                  <a:gd name="T17" fmla="*/ 716 h 716"/>
                  <a:gd name="T18" fmla="*/ 0 w 351"/>
                  <a:gd name="T19" fmla="*/ 573 h 716"/>
                  <a:gd name="T20" fmla="*/ 115 w 351"/>
                  <a:gd name="T21" fmla="*/ 629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716">
                    <a:moveTo>
                      <a:pt x="348" y="17"/>
                    </a:moveTo>
                    <a:lnTo>
                      <a:pt x="43" y="657"/>
                    </a:lnTo>
                    <a:cubicBezTo>
                      <a:pt x="40" y="662"/>
                      <a:pt x="34" y="664"/>
                      <a:pt x="29" y="662"/>
                    </a:cubicBezTo>
                    <a:cubicBezTo>
                      <a:pt x="23" y="659"/>
                      <a:pt x="21" y="653"/>
                      <a:pt x="23" y="648"/>
                    </a:cubicBezTo>
                    <a:lnTo>
                      <a:pt x="329" y="8"/>
                    </a:lnTo>
                    <a:cubicBezTo>
                      <a:pt x="331" y="3"/>
                      <a:pt x="338" y="0"/>
                      <a:pt x="343" y="3"/>
                    </a:cubicBezTo>
                    <a:cubicBezTo>
                      <a:pt x="348" y="5"/>
                      <a:pt x="351" y="12"/>
                      <a:pt x="348" y="17"/>
                    </a:cubicBezTo>
                    <a:close/>
                    <a:moveTo>
                      <a:pt x="115" y="629"/>
                    </a:moveTo>
                    <a:lnTo>
                      <a:pt x="2" y="716"/>
                    </a:lnTo>
                    <a:lnTo>
                      <a:pt x="0" y="573"/>
                    </a:lnTo>
                    <a:lnTo>
                      <a:pt x="115" y="629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Freeform 151"/>
              <p:cNvSpPr>
                <a:spLocks noEditPoints="1"/>
              </p:cNvSpPr>
              <p:nvPr/>
            </p:nvSpPr>
            <p:spPr bwMode="auto">
              <a:xfrm>
                <a:off x="1173" y="2719"/>
                <a:ext cx="216" cy="226"/>
              </a:xfrm>
              <a:custGeom>
                <a:avLst/>
                <a:gdLst>
                  <a:gd name="T0" fmla="*/ 4 w 635"/>
                  <a:gd name="T1" fmla="*/ 649 h 668"/>
                  <a:gd name="T2" fmla="*/ 579 w 635"/>
                  <a:gd name="T3" fmla="*/ 45 h 668"/>
                  <a:gd name="T4" fmla="*/ 594 w 635"/>
                  <a:gd name="T5" fmla="*/ 44 h 668"/>
                  <a:gd name="T6" fmla="*/ 594 w 635"/>
                  <a:gd name="T7" fmla="*/ 59 h 668"/>
                  <a:gd name="T8" fmla="*/ 19 w 635"/>
                  <a:gd name="T9" fmla="*/ 664 h 668"/>
                  <a:gd name="T10" fmla="*/ 4 w 635"/>
                  <a:gd name="T11" fmla="*/ 664 h 668"/>
                  <a:gd name="T12" fmla="*/ 4 w 635"/>
                  <a:gd name="T13" fmla="*/ 649 h 668"/>
                  <a:gd name="T14" fmla="*/ 501 w 635"/>
                  <a:gd name="T15" fmla="*/ 49 h 668"/>
                  <a:gd name="T16" fmla="*/ 635 w 635"/>
                  <a:gd name="T17" fmla="*/ 0 h 668"/>
                  <a:gd name="T18" fmla="*/ 594 w 635"/>
                  <a:gd name="T19" fmla="*/ 137 h 668"/>
                  <a:gd name="T20" fmla="*/ 501 w 635"/>
                  <a:gd name="T21" fmla="*/ 49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5" h="668">
                    <a:moveTo>
                      <a:pt x="4" y="649"/>
                    </a:moveTo>
                    <a:lnTo>
                      <a:pt x="579" y="45"/>
                    </a:lnTo>
                    <a:cubicBezTo>
                      <a:pt x="583" y="40"/>
                      <a:pt x="590" y="40"/>
                      <a:pt x="594" y="44"/>
                    </a:cubicBezTo>
                    <a:cubicBezTo>
                      <a:pt x="598" y="48"/>
                      <a:pt x="598" y="55"/>
                      <a:pt x="594" y="59"/>
                    </a:cubicBezTo>
                    <a:lnTo>
                      <a:pt x="19" y="664"/>
                    </a:lnTo>
                    <a:cubicBezTo>
                      <a:pt x="15" y="668"/>
                      <a:pt x="8" y="668"/>
                      <a:pt x="4" y="664"/>
                    </a:cubicBezTo>
                    <a:cubicBezTo>
                      <a:pt x="0" y="660"/>
                      <a:pt x="0" y="653"/>
                      <a:pt x="4" y="649"/>
                    </a:cubicBezTo>
                    <a:close/>
                    <a:moveTo>
                      <a:pt x="501" y="49"/>
                    </a:moveTo>
                    <a:lnTo>
                      <a:pt x="635" y="0"/>
                    </a:lnTo>
                    <a:lnTo>
                      <a:pt x="594" y="137"/>
                    </a:lnTo>
                    <a:lnTo>
                      <a:pt x="50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Freeform 153"/>
            <p:cNvSpPr>
              <a:spLocks noEditPoints="1"/>
            </p:cNvSpPr>
            <p:nvPr/>
          </p:nvSpPr>
          <p:spPr bwMode="auto">
            <a:xfrm>
              <a:off x="751" y="1327"/>
              <a:ext cx="356" cy="233"/>
            </a:xfrm>
            <a:custGeom>
              <a:avLst/>
              <a:gdLst>
                <a:gd name="T0" fmla="*/ 194 w 353"/>
                <a:gd name="T1" fmla="*/ 12 h 225"/>
                <a:gd name="T2" fmla="*/ 172 w 353"/>
                <a:gd name="T3" fmla="*/ 11 h 225"/>
                <a:gd name="T4" fmla="*/ 141 w 353"/>
                <a:gd name="T5" fmla="*/ 2 h 225"/>
                <a:gd name="T6" fmla="*/ 117 w 353"/>
                <a:gd name="T7" fmla="*/ 18 h 225"/>
                <a:gd name="T8" fmla="*/ 106 w 353"/>
                <a:gd name="T9" fmla="*/ 21 h 225"/>
                <a:gd name="T10" fmla="*/ 103 w 353"/>
                <a:gd name="T11" fmla="*/ 10 h 225"/>
                <a:gd name="T12" fmla="*/ 71 w 353"/>
                <a:gd name="T13" fmla="*/ 22 h 225"/>
                <a:gd name="T14" fmla="*/ 58 w 353"/>
                <a:gd name="T15" fmla="*/ 42 h 225"/>
                <a:gd name="T16" fmla="*/ 66 w 353"/>
                <a:gd name="T17" fmla="*/ 38 h 225"/>
                <a:gd name="T18" fmla="*/ 47 w 353"/>
                <a:gd name="T19" fmla="*/ 49 h 225"/>
                <a:gd name="T20" fmla="*/ 16 w 353"/>
                <a:gd name="T21" fmla="*/ 66 h 225"/>
                <a:gd name="T22" fmla="*/ 19 w 353"/>
                <a:gd name="T23" fmla="*/ 81 h 225"/>
                <a:gd name="T24" fmla="*/ 5 w 353"/>
                <a:gd name="T25" fmla="*/ 83 h 225"/>
                <a:gd name="T26" fmla="*/ 12 w 353"/>
                <a:gd name="T27" fmla="*/ 103 h 225"/>
                <a:gd name="T28" fmla="*/ 1 w 353"/>
                <a:gd name="T29" fmla="*/ 100 h 225"/>
                <a:gd name="T30" fmla="*/ 13 w 353"/>
                <a:gd name="T31" fmla="*/ 128 h 225"/>
                <a:gd name="T32" fmla="*/ 0 w 353"/>
                <a:gd name="T33" fmla="*/ 123 h 225"/>
                <a:gd name="T34" fmla="*/ 23 w 353"/>
                <a:gd name="T35" fmla="*/ 150 h 225"/>
                <a:gd name="T36" fmla="*/ 18 w 353"/>
                <a:gd name="T37" fmla="*/ 141 h 225"/>
                <a:gd name="T38" fmla="*/ 29 w 353"/>
                <a:gd name="T39" fmla="*/ 174 h 225"/>
                <a:gd name="T40" fmla="*/ 45 w 353"/>
                <a:gd name="T41" fmla="*/ 173 h 225"/>
                <a:gd name="T42" fmla="*/ 38 w 353"/>
                <a:gd name="T43" fmla="*/ 182 h 225"/>
                <a:gd name="T44" fmla="*/ 67 w 353"/>
                <a:gd name="T45" fmla="*/ 201 h 225"/>
                <a:gd name="T46" fmla="*/ 83 w 353"/>
                <a:gd name="T47" fmla="*/ 196 h 225"/>
                <a:gd name="T48" fmla="*/ 82 w 353"/>
                <a:gd name="T49" fmla="*/ 196 h 225"/>
                <a:gd name="T50" fmla="*/ 108 w 353"/>
                <a:gd name="T51" fmla="*/ 216 h 225"/>
                <a:gd name="T52" fmla="*/ 135 w 353"/>
                <a:gd name="T53" fmla="*/ 210 h 225"/>
                <a:gd name="T54" fmla="*/ 146 w 353"/>
                <a:gd name="T55" fmla="*/ 212 h 225"/>
                <a:gd name="T56" fmla="*/ 168 w 353"/>
                <a:gd name="T57" fmla="*/ 213 h 225"/>
                <a:gd name="T58" fmla="*/ 168 w 353"/>
                <a:gd name="T59" fmla="*/ 225 h 225"/>
                <a:gd name="T60" fmla="*/ 202 w 353"/>
                <a:gd name="T61" fmla="*/ 223 h 225"/>
                <a:gd name="T62" fmla="*/ 223 w 353"/>
                <a:gd name="T63" fmla="*/ 209 h 225"/>
                <a:gd name="T64" fmla="*/ 242 w 353"/>
                <a:gd name="T65" fmla="*/ 205 h 225"/>
                <a:gd name="T66" fmla="*/ 234 w 353"/>
                <a:gd name="T67" fmla="*/ 207 h 225"/>
                <a:gd name="T68" fmla="*/ 260 w 353"/>
                <a:gd name="T69" fmla="*/ 212 h 225"/>
                <a:gd name="T70" fmla="*/ 285 w 353"/>
                <a:gd name="T71" fmla="*/ 188 h 225"/>
                <a:gd name="T72" fmla="*/ 295 w 353"/>
                <a:gd name="T73" fmla="*/ 183 h 225"/>
                <a:gd name="T74" fmla="*/ 312 w 353"/>
                <a:gd name="T75" fmla="*/ 170 h 225"/>
                <a:gd name="T76" fmla="*/ 327 w 353"/>
                <a:gd name="T77" fmla="*/ 172 h 225"/>
                <a:gd name="T78" fmla="*/ 330 w 353"/>
                <a:gd name="T79" fmla="*/ 151 h 225"/>
                <a:gd name="T80" fmla="*/ 339 w 353"/>
                <a:gd name="T81" fmla="*/ 157 h 225"/>
                <a:gd name="T82" fmla="*/ 340 w 353"/>
                <a:gd name="T83" fmla="*/ 127 h 225"/>
                <a:gd name="T84" fmla="*/ 348 w 353"/>
                <a:gd name="T85" fmla="*/ 140 h 225"/>
                <a:gd name="T86" fmla="*/ 341 w 353"/>
                <a:gd name="T87" fmla="*/ 106 h 225"/>
                <a:gd name="T88" fmla="*/ 342 w 353"/>
                <a:gd name="T89" fmla="*/ 116 h 225"/>
                <a:gd name="T90" fmla="*/ 346 w 353"/>
                <a:gd name="T91" fmla="*/ 81 h 225"/>
                <a:gd name="T92" fmla="*/ 331 w 353"/>
                <a:gd name="T93" fmla="*/ 77 h 225"/>
                <a:gd name="T94" fmla="*/ 335 w 353"/>
                <a:gd name="T95" fmla="*/ 63 h 225"/>
                <a:gd name="T96" fmla="*/ 314 w 353"/>
                <a:gd name="T97" fmla="*/ 57 h 225"/>
                <a:gd name="T98" fmla="*/ 318 w 353"/>
                <a:gd name="T99" fmla="*/ 60 h 225"/>
                <a:gd name="T100" fmla="*/ 301 w 353"/>
                <a:gd name="T101" fmla="*/ 32 h 225"/>
                <a:gd name="T102" fmla="*/ 277 w 353"/>
                <a:gd name="T103" fmla="*/ 20 h 225"/>
                <a:gd name="T104" fmla="*/ 252 w 353"/>
                <a:gd name="T105" fmla="*/ 23 h 225"/>
                <a:gd name="T106" fmla="*/ 242 w 353"/>
                <a:gd name="T107" fmla="*/ 20 h 225"/>
                <a:gd name="T108" fmla="*/ 220 w 353"/>
                <a:gd name="T109" fmla="*/ 15 h 225"/>
                <a:gd name="T110" fmla="*/ 222 w 353"/>
                <a:gd name="T111" fmla="*/ 4 h 225"/>
                <a:gd name="T112" fmla="*/ 199 w 353"/>
                <a:gd name="T11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3" h="225">
                  <a:moveTo>
                    <a:pt x="194" y="12"/>
                  </a:moveTo>
                  <a:lnTo>
                    <a:pt x="182" y="12"/>
                  </a:lnTo>
                  <a:lnTo>
                    <a:pt x="183" y="0"/>
                  </a:lnTo>
                  <a:lnTo>
                    <a:pt x="194" y="1"/>
                  </a:lnTo>
                  <a:lnTo>
                    <a:pt x="194" y="12"/>
                  </a:lnTo>
                  <a:close/>
                  <a:moveTo>
                    <a:pt x="172" y="11"/>
                  </a:moveTo>
                  <a:lnTo>
                    <a:pt x="160" y="12"/>
                  </a:lnTo>
                  <a:lnTo>
                    <a:pt x="160" y="1"/>
                  </a:lnTo>
                  <a:lnTo>
                    <a:pt x="171" y="0"/>
                  </a:lnTo>
                  <a:lnTo>
                    <a:pt x="172" y="11"/>
                  </a:lnTo>
                  <a:close/>
                  <a:moveTo>
                    <a:pt x="149" y="13"/>
                  </a:moveTo>
                  <a:lnTo>
                    <a:pt x="142" y="13"/>
                  </a:lnTo>
                  <a:lnTo>
                    <a:pt x="139" y="14"/>
                  </a:lnTo>
                  <a:lnTo>
                    <a:pt x="137" y="3"/>
                  </a:lnTo>
                  <a:lnTo>
                    <a:pt x="141" y="2"/>
                  </a:lnTo>
                  <a:lnTo>
                    <a:pt x="148" y="2"/>
                  </a:lnTo>
                  <a:lnTo>
                    <a:pt x="149" y="13"/>
                  </a:lnTo>
                  <a:close/>
                  <a:moveTo>
                    <a:pt x="127" y="16"/>
                  </a:moveTo>
                  <a:lnTo>
                    <a:pt x="126" y="16"/>
                  </a:lnTo>
                  <a:lnTo>
                    <a:pt x="117" y="18"/>
                  </a:lnTo>
                  <a:lnTo>
                    <a:pt x="114" y="7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7" y="16"/>
                  </a:lnTo>
                  <a:close/>
                  <a:moveTo>
                    <a:pt x="106" y="21"/>
                  </a:moveTo>
                  <a:lnTo>
                    <a:pt x="96" y="24"/>
                  </a:lnTo>
                  <a:lnTo>
                    <a:pt x="96" y="24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103" y="10"/>
                  </a:lnTo>
                  <a:lnTo>
                    <a:pt x="106" y="21"/>
                  </a:lnTo>
                  <a:close/>
                  <a:moveTo>
                    <a:pt x="85" y="28"/>
                  </a:moveTo>
                  <a:lnTo>
                    <a:pt x="83" y="29"/>
                  </a:lnTo>
                  <a:lnTo>
                    <a:pt x="75" y="33"/>
                  </a:lnTo>
                  <a:lnTo>
                    <a:pt x="71" y="22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5" y="28"/>
                  </a:lnTo>
                  <a:close/>
                  <a:moveTo>
                    <a:pt x="66" y="38"/>
                  </a:moveTo>
                  <a:lnTo>
                    <a:pt x="58" y="42"/>
                  </a:lnTo>
                  <a:lnTo>
                    <a:pt x="56" y="43"/>
                  </a:lnTo>
                  <a:lnTo>
                    <a:pt x="50" y="34"/>
                  </a:lnTo>
                  <a:lnTo>
                    <a:pt x="53" y="32"/>
                  </a:lnTo>
                  <a:lnTo>
                    <a:pt x="60" y="28"/>
                  </a:lnTo>
                  <a:lnTo>
                    <a:pt x="66" y="38"/>
                  </a:lnTo>
                  <a:close/>
                  <a:moveTo>
                    <a:pt x="47" y="49"/>
                  </a:moveTo>
                  <a:lnTo>
                    <a:pt x="39" y="56"/>
                  </a:lnTo>
                  <a:lnTo>
                    <a:pt x="32" y="48"/>
                  </a:lnTo>
                  <a:lnTo>
                    <a:pt x="40" y="41"/>
                  </a:lnTo>
                  <a:lnTo>
                    <a:pt x="47" y="49"/>
                  </a:lnTo>
                  <a:close/>
                  <a:moveTo>
                    <a:pt x="31" y="64"/>
                  </a:moveTo>
                  <a:lnTo>
                    <a:pt x="30" y="65"/>
                  </a:lnTo>
                  <a:lnTo>
                    <a:pt x="27" y="70"/>
                  </a:lnTo>
                  <a:lnTo>
                    <a:pt x="25" y="72"/>
                  </a:lnTo>
                  <a:lnTo>
                    <a:pt x="16" y="66"/>
                  </a:lnTo>
                  <a:lnTo>
                    <a:pt x="18" y="63"/>
                  </a:lnTo>
                  <a:lnTo>
                    <a:pt x="22" y="58"/>
                  </a:lnTo>
                  <a:lnTo>
                    <a:pt x="23" y="56"/>
                  </a:lnTo>
                  <a:lnTo>
                    <a:pt x="31" y="64"/>
                  </a:lnTo>
                  <a:close/>
                  <a:moveTo>
                    <a:pt x="19" y="81"/>
                  </a:moveTo>
                  <a:lnTo>
                    <a:pt x="18" y="83"/>
                  </a:lnTo>
                  <a:lnTo>
                    <a:pt x="16" y="88"/>
                  </a:lnTo>
                  <a:lnTo>
                    <a:pt x="15" y="91"/>
                  </a:lnTo>
                  <a:lnTo>
                    <a:pt x="4" y="87"/>
                  </a:lnTo>
                  <a:lnTo>
                    <a:pt x="5" y="83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19" y="81"/>
                  </a:lnTo>
                  <a:close/>
                  <a:moveTo>
                    <a:pt x="12" y="101"/>
                  </a:moveTo>
                  <a:lnTo>
                    <a:pt x="12" y="103"/>
                  </a:lnTo>
                  <a:lnTo>
                    <a:pt x="11" y="108"/>
                  </a:lnTo>
                  <a:lnTo>
                    <a:pt x="11" y="111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2" y="101"/>
                  </a:lnTo>
                  <a:close/>
                  <a:moveTo>
                    <a:pt x="12" y="121"/>
                  </a:moveTo>
                  <a:lnTo>
                    <a:pt x="12" y="123"/>
                  </a:lnTo>
                  <a:lnTo>
                    <a:pt x="13" y="128"/>
                  </a:lnTo>
                  <a:lnTo>
                    <a:pt x="14" y="131"/>
                  </a:lnTo>
                  <a:lnTo>
                    <a:pt x="3" y="135"/>
                  </a:lnTo>
                  <a:lnTo>
                    <a:pt x="2" y="130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12" y="121"/>
                  </a:lnTo>
                  <a:close/>
                  <a:moveTo>
                    <a:pt x="18" y="141"/>
                  </a:moveTo>
                  <a:lnTo>
                    <a:pt x="18" y="142"/>
                  </a:lnTo>
                  <a:lnTo>
                    <a:pt x="21" y="146"/>
                  </a:lnTo>
                  <a:lnTo>
                    <a:pt x="23" y="150"/>
                  </a:lnTo>
                  <a:lnTo>
                    <a:pt x="13" y="156"/>
                  </a:lnTo>
                  <a:lnTo>
                    <a:pt x="11" y="152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18" y="141"/>
                  </a:lnTo>
                  <a:close/>
                  <a:moveTo>
                    <a:pt x="29" y="159"/>
                  </a:moveTo>
                  <a:lnTo>
                    <a:pt x="30" y="160"/>
                  </a:lnTo>
                  <a:lnTo>
                    <a:pt x="34" y="164"/>
                  </a:lnTo>
                  <a:lnTo>
                    <a:pt x="37" y="166"/>
                  </a:lnTo>
                  <a:lnTo>
                    <a:pt x="29" y="174"/>
                  </a:lnTo>
                  <a:lnTo>
                    <a:pt x="26" y="172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9" y="159"/>
                  </a:lnTo>
                  <a:close/>
                  <a:moveTo>
                    <a:pt x="45" y="173"/>
                  </a:moveTo>
                  <a:lnTo>
                    <a:pt x="48" y="176"/>
                  </a:lnTo>
                  <a:lnTo>
                    <a:pt x="54" y="180"/>
                  </a:lnTo>
                  <a:lnTo>
                    <a:pt x="47" y="189"/>
                  </a:lnTo>
                  <a:lnTo>
                    <a:pt x="41" y="185"/>
                  </a:lnTo>
                  <a:lnTo>
                    <a:pt x="38" y="182"/>
                  </a:lnTo>
                  <a:lnTo>
                    <a:pt x="45" y="173"/>
                  </a:lnTo>
                  <a:close/>
                  <a:moveTo>
                    <a:pt x="63" y="186"/>
                  </a:moveTo>
                  <a:lnTo>
                    <a:pt x="70" y="190"/>
                  </a:lnTo>
                  <a:lnTo>
                    <a:pt x="72" y="191"/>
                  </a:lnTo>
                  <a:lnTo>
                    <a:pt x="67" y="201"/>
                  </a:lnTo>
                  <a:lnTo>
                    <a:pt x="65" y="200"/>
                  </a:lnTo>
                  <a:lnTo>
                    <a:pt x="57" y="195"/>
                  </a:lnTo>
                  <a:lnTo>
                    <a:pt x="63" y="186"/>
                  </a:lnTo>
                  <a:close/>
                  <a:moveTo>
                    <a:pt x="82" y="196"/>
                  </a:moveTo>
                  <a:lnTo>
                    <a:pt x="83" y="196"/>
                  </a:lnTo>
                  <a:lnTo>
                    <a:pt x="93" y="199"/>
                  </a:lnTo>
                  <a:lnTo>
                    <a:pt x="89" y="210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82" y="196"/>
                  </a:lnTo>
                  <a:close/>
                  <a:moveTo>
                    <a:pt x="103" y="203"/>
                  </a:moveTo>
                  <a:lnTo>
                    <a:pt x="111" y="205"/>
                  </a:lnTo>
                  <a:lnTo>
                    <a:pt x="113" y="206"/>
                  </a:lnTo>
                  <a:lnTo>
                    <a:pt x="111" y="217"/>
                  </a:lnTo>
                  <a:lnTo>
                    <a:pt x="108" y="216"/>
                  </a:lnTo>
                  <a:lnTo>
                    <a:pt x="100" y="214"/>
                  </a:lnTo>
                  <a:lnTo>
                    <a:pt x="103" y="203"/>
                  </a:lnTo>
                  <a:close/>
                  <a:moveTo>
                    <a:pt x="124" y="208"/>
                  </a:moveTo>
                  <a:lnTo>
                    <a:pt x="127" y="209"/>
                  </a:lnTo>
                  <a:lnTo>
                    <a:pt x="135" y="210"/>
                  </a:lnTo>
                  <a:lnTo>
                    <a:pt x="133" y="221"/>
                  </a:lnTo>
                  <a:lnTo>
                    <a:pt x="124" y="220"/>
                  </a:lnTo>
                  <a:lnTo>
                    <a:pt x="122" y="219"/>
                  </a:lnTo>
                  <a:lnTo>
                    <a:pt x="124" y="208"/>
                  </a:lnTo>
                  <a:close/>
                  <a:moveTo>
                    <a:pt x="146" y="212"/>
                  </a:moveTo>
                  <a:lnTo>
                    <a:pt x="157" y="213"/>
                  </a:lnTo>
                  <a:lnTo>
                    <a:pt x="156" y="224"/>
                  </a:lnTo>
                  <a:lnTo>
                    <a:pt x="145" y="223"/>
                  </a:lnTo>
                  <a:lnTo>
                    <a:pt x="146" y="212"/>
                  </a:lnTo>
                  <a:close/>
                  <a:moveTo>
                    <a:pt x="168" y="213"/>
                  </a:moveTo>
                  <a:lnTo>
                    <a:pt x="177" y="214"/>
                  </a:lnTo>
                  <a:lnTo>
                    <a:pt x="179" y="213"/>
                  </a:lnTo>
                  <a:lnTo>
                    <a:pt x="179" y="225"/>
                  </a:lnTo>
                  <a:lnTo>
                    <a:pt x="176" y="225"/>
                  </a:lnTo>
                  <a:lnTo>
                    <a:pt x="168" y="225"/>
                  </a:lnTo>
                  <a:lnTo>
                    <a:pt x="168" y="213"/>
                  </a:lnTo>
                  <a:close/>
                  <a:moveTo>
                    <a:pt x="190" y="213"/>
                  </a:moveTo>
                  <a:lnTo>
                    <a:pt x="194" y="213"/>
                  </a:lnTo>
                  <a:lnTo>
                    <a:pt x="201" y="212"/>
                  </a:lnTo>
                  <a:lnTo>
                    <a:pt x="202" y="223"/>
                  </a:lnTo>
                  <a:lnTo>
                    <a:pt x="194" y="224"/>
                  </a:lnTo>
                  <a:lnTo>
                    <a:pt x="191" y="224"/>
                  </a:lnTo>
                  <a:lnTo>
                    <a:pt x="190" y="213"/>
                  </a:lnTo>
                  <a:close/>
                  <a:moveTo>
                    <a:pt x="212" y="211"/>
                  </a:moveTo>
                  <a:lnTo>
                    <a:pt x="223" y="209"/>
                  </a:lnTo>
                  <a:lnTo>
                    <a:pt x="225" y="220"/>
                  </a:lnTo>
                  <a:lnTo>
                    <a:pt x="214" y="222"/>
                  </a:lnTo>
                  <a:lnTo>
                    <a:pt x="212" y="211"/>
                  </a:lnTo>
                  <a:close/>
                  <a:moveTo>
                    <a:pt x="234" y="207"/>
                  </a:moveTo>
                  <a:lnTo>
                    <a:pt x="242" y="205"/>
                  </a:lnTo>
                  <a:lnTo>
                    <a:pt x="244" y="204"/>
                  </a:lnTo>
                  <a:lnTo>
                    <a:pt x="248" y="215"/>
                  </a:lnTo>
                  <a:lnTo>
                    <a:pt x="244" y="216"/>
                  </a:lnTo>
                  <a:lnTo>
                    <a:pt x="236" y="218"/>
                  </a:lnTo>
                  <a:lnTo>
                    <a:pt x="234" y="207"/>
                  </a:lnTo>
                  <a:close/>
                  <a:moveTo>
                    <a:pt x="255" y="201"/>
                  </a:moveTo>
                  <a:lnTo>
                    <a:pt x="256" y="201"/>
                  </a:lnTo>
                  <a:lnTo>
                    <a:pt x="265" y="197"/>
                  </a:lnTo>
                  <a:lnTo>
                    <a:pt x="269" y="208"/>
                  </a:lnTo>
                  <a:lnTo>
                    <a:pt x="260" y="212"/>
                  </a:lnTo>
                  <a:lnTo>
                    <a:pt x="259" y="212"/>
                  </a:lnTo>
                  <a:lnTo>
                    <a:pt x="255" y="201"/>
                  </a:lnTo>
                  <a:close/>
                  <a:moveTo>
                    <a:pt x="275" y="193"/>
                  </a:moveTo>
                  <a:lnTo>
                    <a:pt x="283" y="190"/>
                  </a:lnTo>
                  <a:lnTo>
                    <a:pt x="285" y="188"/>
                  </a:lnTo>
                  <a:lnTo>
                    <a:pt x="291" y="198"/>
                  </a:lnTo>
                  <a:lnTo>
                    <a:pt x="288" y="200"/>
                  </a:lnTo>
                  <a:lnTo>
                    <a:pt x="280" y="203"/>
                  </a:lnTo>
                  <a:lnTo>
                    <a:pt x="275" y="193"/>
                  </a:lnTo>
                  <a:close/>
                  <a:moveTo>
                    <a:pt x="295" y="183"/>
                  </a:moveTo>
                  <a:lnTo>
                    <a:pt x="304" y="177"/>
                  </a:lnTo>
                  <a:lnTo>
                    <a:pt x="310" y="186"/>
                  </a:lnTo>
                  <a:lnTo>
                    <a:pt x="301" y="192"/>
                  </a:lnTo>
                  <a:lnTo>
                    <a:pt x="295" y="183"/>
                  </a:lnTo>
                  <a:close/>
                  <a:moveTo>
                    <a:pt x="312" y="170"/>
                  </a:moveTo>
                  <a:lnTo>
                    <a:pt x="315" y="168"/>
                  </a:lnTo>
                  <a:lnTo>
                    <a:pt x="319" y="164"/>
                  </a:lnTo>
                  <a:lnTo>
                    <a:pt x="320" y="163"/>
                  </a:lnTo>
                  <a:lnTo>
                    <a:pt x="328" y="170"/>
                  </a:lnTo>
                  <a:lnTo>
                    <a:pt x="327" y="172"/>
                  </a:lnTo>
                  <a:lnTo>
                    <a:pt x="322" y="176"/>
                  </a:lnTo>
                  <a:lnTo>
                    <a:pt x="319" y="179"/>
                  </a:lnTo>
                  <a:lnTo>
                    <a:pt x="312" y="170"/>
                  </a:lnTo>
                  <a:close/>
                  <a:moveTo>
                    <a:pt x="327" y="154"/>
                  </a:moveTo>
                  <a:lnTo>
                    <a:pt x="330" y="151"/>
                  </a:lnTo>
                  <a:lnTo>
                    <a:pt x="332" y="146"/>
                  </a:lnTo>
                  <a:lnTo>
                    <a:pt x="333" y="146"/>
                  </a:lnTo>
                  <a:lnTo>
                    <a:pt x="342" y="151"/>
                  </a:lnTo>
                  <a:lnTo>
                    <a:pt x="342" y="152"/>
                  </a:lnTo>
                  <a:lnTo>
                    <a:pt x="339" y="157"/>
                  </a:lnTo>
                  <a:lnTo>
                    <a:pt x="336" y="161"/>
                  </a:lnTo>
                  <a:lnTo>
                    <a:pt x="327" y="154"/>
                  </a:lnTo>
                  <a:close/>
                  <a:moveTo>
                    <a:pt x="337" y="136"/>
                  </a:moveTo>
                  <a:lnTo>
                    <a:pt x="339" y="132"/>
                  </a:lnTo>
                  <a:lnTo>
                    <a:pt x="340" y="127"/>
                  </a:lnTo>
                  <a:lnTo>
                    <a:pt x="340" y="126"/>
                  </a:lnTo>
                  <a:lnTo>
                    <a:pt x="351" y="129"/>
                  </a:lnTo>
                  <a:lnTo>
                    <a:pt x="351" y="130"/>
                  </a:lnTo>
                  <a:lnTo>
                    <a:pt x="349" y="136"/>
                  </a:lnTo>
                  <a:lnTo>
                    <a:pt x="348" y="140"/>
                  </a:lnTo>
                  <a:lnTo>
                    <a:pt x="337" y="136"/>
                  </a:lnTo>
                  <a:close/>
                  <a:moveTo>
                    <a:pt x="342" y="116"/>
                  </a:moveTo>
                  <a:lnTo>
                    <a:pt x="342" y="112"/>
                  </a:lnTo>
                  <a:lnTo>
                    <a:pt x="342" y="107"/>
                  </a:lnTo>
                  <a:lnTo>
                    <a:pt x="341" y="106"/>
                  </a:lnTo>
                  <a:lnTo>
                    <a:pt x="353" y="104"/>
                  </a:lnTo>
                  <a:lnTo>
                    <a:pt x="353" y="107"/>
                  </a:lnTo>
                  <a:lnTo>
                    <a:pt x="353" y="113"/>
                  </a:lnTo>
                  <a:lnTo>
                    <a:pt x="353" y="117"/>
                  </a:lnTo>
                  <a:lnTo>
                    <a:pt x="342" y="116"/>
                  </a:lnTo>
                  <a:close/>
                  <a:moveTo>
                    <a:pt x="339" y="96"/>
                  </a:moveTo>
                  <a:lnTo>
                    <a:pt x="339" y="92"/>
                  </a:lnTo>
                  <a:lnTo>
                    <a:pt x="337" y="88"/>
                  </a:lnTo>
                  <a:lnTo>
                    <a:pt x="336" y="86"/>
                  </a:lnTo>
                  <a:lnTo>
                    <a:pt x="346" y="81"/>
                  </a:lnTo>
                  <a:lnTo>
                    <a:pt x="348" y="84"/>
                  </a:lnTo>
                  <a:lnTo>
                    <a:pt x="349" y="89"/>
                  </a:lnTo>
                  <a:lnTo>
                    <a:pt x="350" y="92"/>
                  </a:lnTo>
                  <a:lnTo>
                    <a:pt x="339" y="96"/>
                  </a:lnTo>
                  <a:close/>
                  <a:moveTo>
                    <a:pt x="331" y="77"/>
                  </a:moveTo>
                  <a:lnTo>
                    <a:pt x="329" y="74"/>
                  </a:lnTo>
                  <a:lnTo>
                    <a:pt x="326" y="69"/>
                  </a:lnTo>
                  <a:lnTo>
                    <a:pt x="325" y="68"/>
                  </a:lnTo>
                  <a:lnTo>
                    <a:pt x="334" y="61"/>
                  </a:lnTo>
                  <a:lnTo>
                    <a:pt x="335" y="63"/>
                  </a:lnTo>
                  <a:lnTo>
                    <a:pt x="339" y="68"/>
                  </a:lnTo>
                  <a:lnTo>
                    <a:pt x="341" y="70"/>
                  </a:lnTo>
                  <a:lnTo>
                    <a:pt x="331" y="77"/>
                  </a:lnTo>
                  <a:close/>
                  <a:moveTo>
                    <a:pt x="318" y="60"/>
                  </a:moveTo>
                  <a:lnTo>
                    <a:pt x="314" y="57"/>
                  </a:lnTo>
                  <a:lnTo>
                    <a:pt x="310" y="53"/>
                  </a:lnTo>
                  <a:lnTo>
                    <a:pt x="317" y="44"/>
                  </a:lnTo>
                  <a:lnTo>
                    <a:pt x="322" y="49"/>
                  </a:lnTo>
                  <a:lnTo>
                    <a:pt x="326" y="52"/>
                  </a:lnTo>
                  <a:lnTo>
                    <a:pt x="318" y="60"/>
                  </a:lnTo>
                  <a:close/>
                  <a:moveTo>
                    <a:pt x="301" y="46"/>
                  </a:moveTo>
                  <a:lnTo>
                    <a:pt x="294" y="42"/>
                  </a:lnTo>
                  <a:lnTo>
                    <a:pt x="292" y="40"/>
                  </a:lnTo>
                  <a:lnTo>
                    <a:pt x="298" y="31"/>
                  </a:lnTo>
                  <a:lnTo>
                    <a:pt x="301" y="32"/>
                  </a:lnTo>
                  <a:lnTo>
                    <a:pt x="307" y="37"/>
                  </a:lnTo>
                  <a:lnTo>
                    <a:pt x="301" y="46"/>
                  </a:lnTo>
                  <a:close/>
                  <a:moveTo>
                    <a:pt x="283" y="35"/>
                  </a:moveTo>
                  <a:lnTo>
                    <a:pt x="272" y="30"/>
                  </a:lnTo>
                  <a:lnTo>
                    <a:pt x="277" y="20"/>
                  </a:lnTo>
                  <a:lnTo>
                    <a:pt x="287" y="25"/>
                  </a:lnTo>
                  <a:lnTo>
                    <a:pt x="283" y="35"/>
                  </a:lnTo>
                  <a:close/>
                  <a:moveTo>
                    <a:pt x="262" y="26"/>
                  </a:moveTo>
                  <a:lnTo>
                    <a:pt x="256" y="24"/>
                  </a:lnTo>
                  <a:lnTo>
                    <a:pt x="252" y="23"/>
                  </a:lnTo>
                  <a:lnTo>
                    <a:pt x="255" y="12"/>
                  </a:lnTo>
                  <a:lnTo>
                    <a:pt x="260" y="13"/>
                  </a:lnTo>
                  <a:lnTo>
                    <a:pt x="266" y="16"/>
                  </a:lnTo>
                  <a:lnTo>
                    <a:pt x="262" y="26"/>
                  </a:lnTo>
                  <a:close/>
                  <a:moveTo>
                    <a:pt x="242" y="20"/>
                  </a:moveTo>
                  <a:lnTo>
                    <a:pt x="231" y="17"/>
                  </a:lnTo>
                  <a:lnTo>
                    <a:pt x="233" y="6"/>
                  </a:lnTo>
                  <a:lnTo>
                    <a:pt x="244" y="9"/>
                  </a:lnTo>
                  <a:lnTo>
                    <a:pt x="242" y="20"/>
                  </a:lnTo>
                  <a:close/>
                  <a:moveTo>
                    <a:pt x="220" y="15"/>
                  </a:moveTo>
                  <a:lnTo>
                    <a:pt x="210" y="13"/>
                  </a:lnTo>
                  <a:lnTo>
                    <a:pt x="209" y="13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22" y="4"/>
                  </a:lnTo>
                  <a:lnTo>
                    <a:pt x="220" y="15"/>
                  </a:lnTo>
                  <a:close/>
                  <a:moveTo>
                    <a:pt x="198" y="12"/>
                  </a:moveTo>
                  <a:lnTo>
                    <a:pt x="193" y="12"/>
                  </a:lnTo>
                  <a:lnTo>
                    <a:pt x="194" y="1"/>
                  </a:lnTo>
                  <a:lnTo>
                    <a:pt x="199" y="1"/>
                  </a:lnTo>
                  <a:lnTo>
                    <a:pt x="198" y="1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58"/>
            <p:cNvSpPr>
              <a:spLocks noChangeArrowheads="1"/>
            </p:cNvSpPr>
            <p:nvPr/>
          </p:nvSpPr>
          <p:spPr bwMode="auto">
            <a:xfrm>
              <a:off x="2262" y="1937"/>
              <a:ext cx="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Rectangle 165"/>
            <p:cNvSpPr>
              <a:spLocks noChangeArrowheads="1"/>
            </p:cNvSpPr>
            <p:nvPr/>
          </p:nvSpPr>
          <p:spPr bwMode="auto">
            <a:xfrm>
              <a:off x="2787" y="2109"/>
              <a:ext cx="4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Rectangle 171"/>
            <p:cNvSpPr>
              <a:spLocks noChangeArrowheads="1"/>
            </p:cNvSpPr>
            <p:nvPr/>
          </p:nvSpPr>
          <p:spPr bwMode="auto">
            <a:xfrm>
              <a:off x="2430" y="2468"/>
              <a:ext cx="4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Rectangle 183"/>
            <p:cNvSpPr>
              <a:spLocks noChangeArrowheads="1"/>
            </p:cNvSpPr>
            <p:nvPr/>
          </p:nvSpPr>
          <p:spPr bwMode="auto">
            <a:xfrm>
              <a:off x="4669" y="3147"/>
              <a:ext cx="4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Freeform 186"/>
            <p:cNvSpPr>
              <a:spLocks noEditPoints="1"/>
            </p:cNvSpPr>
            <p:nvPr/>
          </p:nvSpPr>
          <p:spPr bwMode="auto">
            <a:xfrm>
              <a:off x="3563" y="3648"/>
              <a:ext cx="313" cy="139"/>
            </a:xfrm>
            <a:custGeom>
              <a:avLst/>
              <a:gdLst>
                <a:gd name="T0" fmla="*/ 755 w 1373"/>
                <a:gd name="T1" fmla="*/ 1 h 612"/>
                <a:gd name="T2" fmla="*/ 606 w 1373"/>
                <a:gd name="T3" fmla="*/ 52 h 612"/>
                <a:gd name="T4" fmla="*/ 655 w 1373"/>
                <a:gd name="T5" fmla="*/ 50 h 612"/>
                <a:gd name="T6" fmla="*/ 502 w 1373"/>
                <a:gd name="T7" fmla="*/ 10 h 612"/>
                <a:gd name="T8" fmla="*/ 459 w 1373"/>
                <a:gd name="T9" fmla="*/ 67 h 612"/>
                <a:gd name="T10" fmla="*/ 425 w 1373"/>
                <a:gd name="T11" fmla="*/ 22 h 612"/>
                <a:gd name="T12" fmla="*/ 323 w 1373"/>
                <a:gd name="T13" fmla="*/ 96 h 612"/>
                <a:gd name="T14" fmla="*/ 351 w 1373"/>
                <a:gd name="T15" fmla="*/ 37 h 612"/>
                <a:gd name="T16" fmla="*/ 226 w 1373"/>
                <a:gd name="T17" fmla="*/ 131 h 612"/>
                <a:gd name="T18" fmla="*/ 271 w 1373"/>
                <a:gd name="T19" fmla="*/ 113 h 612"/>
                <a:gd name="T20" fmla="*/ 113 w 1373"/>
                <a:gd name="T21" fmla="*/ 135 h 612"/>
                <a:gd name="T22" fmla="*/ 104 w 1373"/>
                <a:gd name="T23" fmla="*/ 205 h 612"/>
                <a:gd name="T24" fmla="*/ 73 w 1373"/>
                <a:gd name="T25" fmla="*/ 238 h 612"/>
                <a:gd name="T26" fmla="*/ 60 w 1373"/>
                <a:gd name="T27" fmla="*/ 177 h 612"/>
                <a:gd name="T28" fmla="*/ 52 w 1373"/>
                <a:gd name="T29" fmla="*/ 284 h 612"/>
                <a:gd name="T30" fmla="*/ 0 w 1373"/>
                <a:gd name="T31" fmla="*/ 317 h 612"/>
                <a:gd name="T32" fmla="*/ 7 w 1373"/>
                <a:gd name="T33" fmla="*/ 260 h 612"/>
                <a:gd name="T34" fmla="*/ 75 w 1373"/>
                <a:gd name="T35" fmla="*/ 375 h 612"/>
                <a:gd name="T36" fmla="*/ 23 w 1373"/>
                <a:gd name="T37" fmla="*/ 388 h 612"/>
                <a:gd name="T38" fmla="*/ 121 w 1373"/>
                <a:gd name="T39" fmla="*/ 421 h 612"/>
                <a:gd name="T40" fmla="*/ 123 w 1373"/>
                <a:gd name="T41" fmla="*/ 483 h 612"/>
                <a:gd name="T42" fmla="*/ 200 w 1373"/>
                <a:gd name="T43" fmla="*/ 468 h 612"/>
                <a:gd name="T44" fmla="*/ 208 w 1373"/>
                <a:gd name="T45" fmla="*/ 527 h 612"/>
                <a:gd name="T46" fmla="*/ 324 w 1373"/>
                <a:gd name="T47" fmla="*/ 515 h 612"/>
                <a:gd name="T48" fmla="*/ 274 w 1373"/>
                <a:gd name="T49" fmla="*/ 551 h 612"/>
                <a:gd name="T50" fmla="*/ 422 w 1373"/>
                <a:gd name="T51" fmla="*/ 589 h 612"/>
                <a:gd name="T52" fmla="*/ 494 w 1373"/>
                <a:gd name="T53" fmla="*/ 549 h 612"/>
                <a:gd name="T54" fmla="*/ 473 w 1373"/>
                <a:gd name="T55" fmla="*/ 597 h 612"/>
                <a:gd name="T56" fmla="*/ 626 w 1373"/>
                <a:gd name="T57" fmla="*/ 560 h 612"/>
                <a:gd name="T58" fmla="*/ 578 w 1373"/>
                <a:gd name="T59" fmla="*/ 557 h 612"/>
                <a:gd name="T60" fmla="*/ 726 w 1373"/>
                <a:gd name="T61" fmla="*/ 611 h 612"/>
                <a:gd name="T62" fmla="*/ 774 w 1373"/>
                <a:gd name="T63" fmla="*/ 559 h 612"/>
                <a:gd name="T64" fmla="*/ 822 w 1373"/>
                <a:gd name="T65" fmla="*/ 606 h 612"/>
                <a:gd name="T66" fmla="*/ 881 w 1373"/>
                <a:gd name="T67" fmla="*/ 549 h 612"/>
                <a:gd name="T68" fmla="*/ 878 w 1373"/>
                <a:gd name="T69" fmla="*/ 600 h 612"/>
                <a:gd name="T70" fmla="*/ 1017 w 1373"/>
                <a:gd name="T71" fmla="*/ 523 h 612"/>
                <a:gd name="T72" fmla="*/ 969 w 1373"/>
                <a:gd name="T73" fmla="*/ 534 h 612"/>
                <a:gd name="T74" fmla="*/ 1127 w 1373"/>
                <a:gd name="T75" fmla="*/ 542 h 612"/>
                <a:gd name="T76" fmla="*/ 1154 w 1373"/>
                <a:gd name="T77" fmla="*/ 477 h 612"/>
                <a:gd name="T78" fmla="*/ 1209 w 1373"/>
                <a:gd name="T79" fmla="*/ 507 h 612"/>
                <a:gd name="T80" fmla="*/ 1255 w 1373"/>
                <a:gd name="T81" fmla="*/ 419 h 612"/>
                <a:gd name="T82" fmla="*/ 1267 w 1373"/>
                <a:gd name="T83" fmla="*/ 472 h 612"/>
                <a:gd name="T84" fmla="*/ 1314 w 1373"/>
                <a:gd name="T85" fmla="*/ 350 h 612"/>
                <a:gd name="T86" fmla="*/ 1365 w 1373"/>
                <a:gd name="T87" fmla="*/ 358 h 612"/>
                <a:gd name="T88" fmla="*/ 1303 w 1373"/>
                <a:gd name="T89" fmla="*/ 369 h 612"/>
                <a:gd name="T90" fmla="*/ 1313 w 1373"/>
                <a:gd name="T91" fmla="*/ 258 h 612"/>
                <a:gd name="T92" fmla="*/ 1366 w 1373"/>
                <a:gd name="T93" fmla="*/ 255 h 612"/>
                <a:gd name="T94" fmla="*/ 1283 w 1373"/>
                <a:gd name="T95" fmla="*/ 218 h 612"/>
                <a:gd name="T96" fmla="*/ 1250 w 1373"/>
                <a:gd name="T97" fmla="*/ 189 h 612"/>
                <a:gd name="T98" fmla="*/ 1316 w 1373"/>
                <a:gd name="T99" fmla="*/ 180 h 612"/>
                <a:gd name="T100" fmla="*/ 1186 w 1373"/>
                <a:gd name="T101" fmla="*/ 148 h 612"/>
                <a:gd name="T102" fmla="*/ 1236 w 1373"/>
                <a:gd name="T103" fmla="*/ 119 h 612"/>
                <a:gd name="T104" fmla="*/ 1078 w 1373"/>
                <a:gd name="T105" fmla="*/ 105 h 612"/>
                <a:gd name="T106" fmla="*/ 1124 w 1373"/>
                <a:gd name="T107" fmla="*/ 121 h 612"/>
                <a:gd name="T108" fmla="*/ 994 w 1373"/>
                <a:gd name="T109" fmla="*/ 31 h 612"/>
                <a:gd name="T110" fmla="*/ 936 w 1373"/>
                <a:gd name="T111" fmla="*/ 70 h 612"/>
                <a:gd name="T112" fmla="*/ 936 w 1373"/>
                <a:gd name="T113" fmla="*/ 70 h 612"/>
                <a:gd name="T114" fmla="*/ 793 w 1373"/>
                <a:gd name="T115" fmla="*/ 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3" h="612">
                  <a:moveTo>
                    <a:pt x="754" y="51"/>
                  </a:moveTo>
                  <a:lnTo>
                    <a:pt x="704" y="50"/>
                  </a:lnTo>
                  <a:lnTo>
                    <a:pt x="705" y="0"/>
                  </a:lnTo>
                  <a:lnTo>
                    <a:pt x="755" y="1"/>
                  </a:lnTo>
                  <a:lnTo>
                    <a:pt x="754" y="51"/>
                  </a:lnTo>
                  <a:close/>
                  <a:moveTo>
                    <a:pt x="655" y="50"/>
                  </a:moveTo>
                  <a:lnTo>
                    <a:pt x="620" y="51"/>
                  </a:lnTo>
                  <a:lnTo>
                    <a:pt x="606" y="52"/>
                  </a:lnTo>
                  <a:lnTo>
                    <a:pt x="603" y="2"/>
                  </a:lnTo>
                  <a:lnTo>
                    <a:pt x="619" y="1"/>
                  </a:lnTo>
                  <a:lnTo>
                    <a:pt x="654" y="0"/>
                  </a:lnTo>
                  <a:lnTo>
                    <a:pt x="655" y="50"/>
                  </a:lnTo>
                  <a:close/>
                  <a:moveTo>
                    <a:pt x="557" y="55"/>
                  </a:moveTo>
                  <a:lnTo>
                    <a:pt x="555" y="55"/>
                  </a:lnTo>
                  <a:lnTo>
                    <a:pt x="508" y="60"/>
                  </a:lnTo>
                  <a:lnTo>
                    <a:pt x="502" y="10"/>
                  </a:lnTo>
                  <a:lnTo>
                    <a:pt x="552" y="5"/>
                  </a:lnTo>
                  <a:lnTo>
                    <a:pt x="553" y="5"/>
                  </a:lnTo>
                  <a:lnTo>
                    <a:pt x="557" y="55"/>
                  </a:lnTo>
                  <a:close/>
                  <a:moveTo>
                    <a:pt x="459" y="67"/>
                  </a:moveTo>
                  <a:lnTo>
                    <a:pt x="433" y="71"/>
                  </a:lnTo>
                  <a:lnTo>
                    <a:pt x="412" y="75"/>
                  </a:lnTo>
                  <a:lnTo>
                    <a:pt x="401" y="26"/>
                  </a:lnTo>
                  <a:lnTo>
                    <a:pt x="425" y="22"/>
                  </a:lnTo>
                  <a:lnTo>
                    <a:pt x="452" y="17"/>
                  </a:lnTo>
                  <a:lnTo>
                    <a:pt x="459" y="67"/>
                  </a:lnTo>
                  <a:close/>
                  <a:moveTo>
                    <a:pt x="364" y="86"/>
                  </a:moveTo>
                  <a:lnTo>
                    <a:pt x="323" y="96"/>
                  </a:lnTo>
                  <a:lnTo>
                    <a:pt x="317" y="98"/>
                  </a:lnTo>
                  <a:lnTo>
                    <a:pt x="302" y="51"/>
                  </a:lnTo>
                  <a:lnTo>
                    <a:pt x="310" y="48"/>
                  </a:lnTo>
                  <a:lnTo>
                    <a:pt x="351" y="37"/>
                  </a:lnTo>
                  <a:lnTo>
                    <a:pt x="364" y="86"/>
                  </a:lnTo>
                  <a:close/>
                  <a:moveTo>
                    <a:pt x="271" y="113"/>
                  </a:moveTo>
                  <a:lnTo>
                    <a:pt x="227" y="130"/>
                  </a:lnTo>
                  <a:lnTo>
                    <a:pt x="226" y="131"/>
                  </a:lnTo>
                  <a:lnTo>
                    <a:pt x="205" y="86"/>
                  </a:lnTo>
                  <a:lnTo>
                    <a:pt x="209" y="83"/>
                  </a:lnTo>
                  <a:lnTo>
                    <a:pt x="253" y="67"/>
                  </a:lnTo>
                  <a:lnTo>
                    <a:pt x="271" y="113"/>
                  </a:lnTo>
                  <a:close/>
                  <a:moveTo>
                    <a:pt x="182" y="152"/>
                  </a:moveTo>
                  <a:lnTo>
                    <a:pt x="150" y="170"/>
                  </a:lnTo>
                  <a:lnTo>
                    <a:pt x="142" y="176"/>
                  </a:lnTo>
                  <a:lnTo>
                    <a:pt x="113" y="135"/>
                  </a:lnTo>
                  <a:lnTo>
                    <a:pt x="125" y="126"/>
                  </a:lnTo>
                  <a:lnTo>
                    <a:pt x="158" y="108"/>
                  </a:lnTo>
                  <a:lnTo>
                    <a:pt x="182" y="152"/>
                  </a:lnTo>
                  <a:close/>
                  <a:moveTo>
                    <a:pt x="104" y="205"/>
                  </a:moveTo>
                  <a:lnTo>
                    <a:pt x="93" y="215"/>
                  </a:lnTo>
                  <a:lnTo>
                    <a:pt x="95" y="212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33" y="209"/>
                  </a:lnTo>
                  <a:lnTo>
                    <a:pt x="35" y="206"/>
                  </a:lnTo>
                  <a:lnTo>
                    <a:pt x="57" y="180"/>
                  </a:lnTo>
                  <a:cubicBezTo>
                    <a:pt x="58" y="179"/>
                    <a:pt x="59" y="178"/>
                    <a:pt x="60" y="177"/>
                  </a:cubicBezTo>
                  <a:lnTo>
                    <a:pt x="71" y="167"/>
                  </a:lnTo>
                  <a:lnTo>
                    <a:pt x="104" y="205"/>
                  </a:lnTo>
                  <a:close/>
                  <a:moveTo>
                    <a:pt x="55" y="274"/>
                  </a:moveTo>
                  <a:lnTo>
                    <a:pt x="52" y="284"/>
                  </a:lnTo>
                  <a:lnTo>
                    <a:pt x="50" y="296"/>
                  </a:lnTo>
                  <a:lnTo>
                    <a:pt x="49" y="307"/>
                  </a:lnTo>
                  <a:lnTo>
                    <a:pt x="50" y="315"/>
                  </a:lnTo>
                  <a:lnTo>
                    <a:pt x="0" y="317"/>
                  </a:lnTo>
                  <a:lnTo>
                    <a:pt x="0" y="304"/>
                  </a:lnTo>
                  <a:lnTo>
                    <a:pt x="1" y="286"/>
                  </a:lnTo>
                  <a:lnTo>
                    <a:pt x="4" y="269"/>
                  </a:lnTo>
                  <a:lnTo>
                    <a:pt x="7" y="260"/>
                  </a:lnTo>
                  <a:lnTo>
                    <a:pt x="55" y="274"/>
                  </a:lnTo>
                  <a:close/>
                  <a:moveTo>
                    <a:pt x="61" y="352"/>
                  </a:moveTo>
                  <a:lnTo>
                    <a:pt x="67" y="364"/>
                  </a:lnTo>
                  <a:lnTo>
                    <a:pt x="75" y="375"/>
                  </a:lnTo>
                  <a:lnTo>
                    <a:pt x="86" y="388"/>
                  </a:lnTo>
                  <a:lnTo>
                    <a:pt x="49" y="421"/>
                  </a:lnTo>
                  <a:lnTo>
                    <a:pt x="34" y="403"/>
                  </a:lnTo>
                  <a:lnTo>
                    <a:pt x="23" y="388"/>
                  </a:lnTo>
                  <a:lnTo>
                    <a:pt x="17" y="376"/>
                  </a:lnTo>
                  <a:lnTo>
                    <a:pt x="61" y="352"/>
                  </a:lnTo>
                  <a:close/>
                  <a:moveTo>
                    <a:pt x="120" y="420"/>
                  </a:moveTo>
                  <a:lnTo>
                    <a:pt x="121" y="421"/>
                  </a:lnTo>
                  <a:lnTo>
                    <a:pt x="152" y="442"/>
                  </a:lnTo>
                  <a:lnTo>
                    <a:pt x="157" y="445"/>
                  </a:lnTo>
                  <a:lnTo>
                    <a:pt x="133" y="489"/>
                  </a:lnTo>
                  <a:lnTo>
                    <a:pt x="123" y="483"/>
                  </a:lnTo>
                  <a:lnTo>
                    <a:pt x="88" y="458"/>
                  </a:lnTo>
                  <a:lnTo>
                    <a:pt x="87" y="458"/>
                  </a:lnTo>
                  <a:lnTo>
                    <a:pt x="120" y="420"/>
                  </a:lnTo>
                  <a:close/>
                  <a:moveTo>
                    <a:pt x="200" y="468"/>
                  </a:moveTo>
                  <a:lnTo>
                    <a:pt x="229" y="482"/>
                  </a:lnTo>
                  <a:lnTo>
                    <a:pt x="244" y="487"/>
                  </a:lnTo>
                  <a:lnTo>
                    <a:pt x="226" y="534"/>
                  </a:lnTo>
                  <a:lnTo>
                    <a:pt x="208" y="527"/>
                  </a:lnTo>
                  <a:lnTo>
                    <a:pt x="179" y="513"/>
                  </a:lnTo>
                  <a:lnTo>
                    <a:pt x="200" y="468"/>
                  </a:lnTo>
                  <a:close/>
                  <a:moveTo>
                    <a:pt x="289" y="504"/>
                  </a:moveTo>
                  <a:lnTo>
                    <a:pt x="324" y="515"/>
                  </a:lnTo>
                  <a:lnTo>
                    <a:pt x="336" y="518"/>
                  </a:lnTo>
                  <a:lnTo>
                    <a:pt x="323" y="566"/>
                  </a:lnTo>
                  <a:lnTo>
                    <a:pt x="309" y="563"/>
                  </a:lnTo>
                  <a:lnTo>
                    <a:pt x="274" y="551"/>
                  </a:lnTo>
                  <a:lnTo>
                    <a:pt x="289" y="504"/>
                  </a:lnTo>
                  <a:close/>
                  <a:moveTo>
                    <a:pt x="383" y="530"/>
                  </a:moveTo>
                  <a:lnTo>
                    <a:pt x="432" y="540"/>
                  </a:lnTo>
                  <a:lnTo>
                    <a:pt x="422" y="589"/>
                  </a:lnTo>
                  <a:lnTo>
                    <a:pt x="373" y="579"/>
                  </a:lnTo>
                  <a:lnTo>
                    <a:pt x="383" y="530"/>
                  </a:lnTo>
                  <a:close/>
                  <a:moveTo>
                    <a:pt x="480" y="547"/>
                  </a:moveTo>
                  <a:lnTo>
                    <a:pt x="494" y="549"/>
                  </a:lnTo>
                  <a:lnTo>
                    <a:pt x="529" y="553"/>
                  </a:lnTo>
                  <a:lnTo>
                    <a:pt x="523" y="603"/>
                  </a:lnTo>
                  <a:lnTo>
                    <a:pt x="486" y="599"/>
                  </a:lnTo>
                  <a:lnTo>
                    <a:pt x="473" y="597"/>
                  </a:lnTo>
                  <a:lnTo>
                    <a:pt x="480" y="547"/>
                  </a:lnTo>
                  <a:close/>
                  <a:moveTo>
                    <a:pt x="578" y="557"/>
                  </a:moveTo>
                  <a:lnTo>
                    <a:pt x="621" y="560"/>
                  </a:lnTo>
                  <a:lnTo>
                    <a:pt x="626" y="560"/>
                  </a:lnTo>
                  <a:lnTo>
                    <a:pt x="625" y="610"/>
                  </a:lnTo>
                  <a:lnTo>
                    <a:pt x="618" y="610"/>
                  </a:lnTo>
                  <a:lnTo>
                    <a:pt x="574" y="607"/>
                  </a:lnTo>
                  <a:lnTo>
                    <a:pt x="578" y="557"/>
                  </a:lnTo>
                  <a:close/>
                  <a:moveTo>
                    <a:pt x="676" y="561"/>
                  </a:moveTo>
                  <a:lnTo>
                    <a:pt x="688" y="562"/>
                  </a:lnTo>
                  <a:lnTo>
                    <a:pt x="725" y="561"/>
                  </a:lnTo>
                  <a:lnTo>
                    <a:pt x="726" y="611"/>
                  </a:lnTo>
                  <a:lnTo>
                    <a:pt x="686" y="612"/>
                  </a:lnTo>
                  <a:lnTo>
                    <a:pt x="675" y="611"/>
                  </a:lnTo>
                  <a:lnTo>
                    <a:pt x="676" y="561"/>
                  </a:lnTo>
                  <a:close/>
                  <a:moveTo>
                    <a:pt x="774" y="559"/>
                  </a:moveTo>
                  <a:lnTo>
                    <a:pt x="819" y="556"/>
                  </a:lnTo>
                  <a:lnTo>
                    <a:pt x="823" y="556"/>
                  </a:lnTo>
                  <a:lnTo>
                    <a:pt x="828" y="605"/>
                  </a:lnTo>
                  <a:lnTo>
                    <a:pt x="822" y="606"/>
                  </a:lnTo>
                  <a:lnTo>
                    <a:pt x="777" y="609"/>
                  </a:lnTo>
                  <a:lnTo>
                    <a:pt x="774" y="559"/>
                  </a:lnTo>
                  <a:close/>
                  <a:moveTo>
                    <a:pt x="873" y="550"/>
                  </a:moveTo>
                  <a:lnTo>
                    <a:pt x="881" y="549"/>
                  </a:lnTo>
                  <a:lnTo>
                    <a:pt x="921" y="543"/>
                  </a:lnTo>
                  <a:lnTo>
                    <a:pt x="929" y="592"/>
                  </a:lnTo>
                  <a:lnTo>
                    <a:pt x="887" y="599"/>
                  </a:lnTo>
                  <a:lnTo>
                    <a:pt x="878" y="600"/>
                  </a:lnTo>
                  <a:lnTo>
                    <a:pt x="873" y="550"/>
                  </a:lnTo>
                  <a:close/>
                  <a:moveTo>
                    <a:pt x="969" y="534"/>
                  </a:moveTo>
                  <a:lnTo>
                    <a:pt x="998" y="528"/>
                  </a:lnTo>
                  <a:lnTo>
                    <a:pt x="1017" y="523"/>
                  </a:lnTo>
                  <a:lnTo>
                    <a:pt x="1029" y="572"/>
                  </a:lnTo>
                  <a:lnTo>
                    <a:pt x="1008" y="577"/>
                  </a:lnTo>
                  <a:lnTo>
                    <a:pt x="979" y="583"/>
                  </a:lnTo>
                  <a:lnTo>
                    <a:pt x="969" y="534"/>
                  </a:lnTo>
                  <a:close/>
                  <a:moveTo>
                    <a:pt x="1063" y="511"/>
                  </a:moveTo>
                  <a:lnTo>
                    <a:pt x="1101" y="499"/>
                  </a:lnTo>
                  <a:lnTo>
                    <a:pt x="1109" y="495"/>
                  </a:lnTo>
                  <a:lnTo>
                    <a:pt x="1127" y="542"/>
                  </a:lnTo>
                  <a:lnTo>
                    <a:pt x="1116" y="546"/>
                  </a:lnTo>
                  <a:lnTo>
                    <a:pt x="1079" y="558"/>
                  </a:lnTo>
                  <a:lnTo>
                    <a:pt x="1063" y="511"/>
                  </a:lnTo>
                  <a:close/>
                  <a:moveTo>
                    <a:pt x="1154" y="477"/>
                  </a:moveTo>
                  <a:lnTo>
                    <a:pt x="1188" y="462"/>
                  </a:lnTo>
                  <a:lnTo>
                    <a:pt x="1197" y="456"/>
                  </a:lnTo>
                  <a:lnTo>
                    <a:pt x="1222" y="500"/>
                  </a:lnTo>
                  <a:lnTo>
                    <a:pt x="1209" y="507"/>
                  </a:lnTo>
                  <a:lnTo>
                    <a:pt x="1175" y="523"/>
                  </a:lnTo>
                  <a:lnTo>
                    <a:pt x="1154" y="477"/>
                  </a:lnTo>
                  <a:close/>
                  <a:moveTo>
                    <a:pt x="1238" y="431"/>
                  </a:moveTo>
                  <a:lnTo>
                    <a:pt x="1255" y="419"/>
                  </a:lnTo>
                  <a:lnTo>
                    <a:pt x="1275" y="402"/>
                  </a:lnTo>
                  <a:lnTo>
                    <a:pt x="1308" y="439"/>
                  </a:lnTo>
                  <a:lnTo>
                    <a:pt x="1284" y="460"/>
                  </a:lnTo>
                  <a:lnTo>
                    <a:pt x="1267" y="472"/>
                  </a:lnTo>
                  <a:lnTo>
                    <a:pt x="1238" y="431"/>
                  </a:lnTo>
                  <a:close/>
                  <a:moveTo>
                    <a:pt x="1303" y="369"/>
                  </a:moveTo>
                  <a:lnTo>
                    <a:pt x="1308" y="362"/>
                  </a:lnTo>
                  <a:lnTo>
                    <a:pt x="1314" y="350"/>
                  </a:lnTo>
                  <a:lnTo>
                    <a:pt x="1319" y="339"/>
                  </a:lnTo>
                  <a:lnTo>
                    <a:pt x="1321" y="331"/>
                  </a:lnTo>
                  <a:lnTo>
                    <a:pt x="1369" y="345"/>
                  </a:lnTo>
                  <a:lnTo>
                    <a:pt x="1365" y="358"/>
                  </a:lnTo>
                  <a:lnTo>
                    <a:pt x="1358" y="374"/>
                  </a:lnTo>
                  <a:lnTo>
                    <a:pt x="1349" y="390"/>
                  </a:lnTo>
                  <a:lnTo>
                    <a:pt x="1345" y="397"/>
                  </a:lnTo>
                  <a:lnTo>
                    <a:pt x="1303" y="369"/>
                  </a:lnTo>
                  <a:close/>
                  <a:moveTo>
                    <a:pt x="1324" y="293"/>
                  </a:moveTo>
                  <a:lnTo>
                    <a:pt x="1321" y="281"/>
                  </a:lnTo>
                  <a:lnTo>
                    <a:pt x="1318" y="270"/>
                  </a:lnTo>
                  <a:lnTo>
                    <a:pt x="1313" y="258"/>
                  </a:lnTo>
                  <a:lnTo>
                    <a:pt x="1310" y="253"/>
                  </a:lnTo>
                  <a:lnTo>
                    <a:pt x="1354" y="229"/>
                  </a:lnTo>
                  <a:lnTo>
                    <a:pt x="1359" y="239"/>
                  </a:lnTo>
                  <a:lnTo>
                    <a:pt x="1366" y="255"/>
                  </a:lnTo>
                  <a:lnTo>
                    <a:pt x="1371" y="272"/>
                  </a:lnTo>
                  <a:lnTo>
                    <a:pt x="1373" y="284"/>
                  </a:lnTo>
                  <a:lnTo>
                    <a:pt x="1324" y="293"/>
                  </a:lnTo>
                  <a:close/>
                  <a:moveTo>
                    <a:pt x="1283" y="218"/>
                  </a:moveTo>
                  <a:lnTo>
                    <a:pt x="1278" y="212"/>
                  </a:lnTo>
                  <a:lnTo>
                    <a:pt x="1281" y="215"/>
                  </a:lnTo>
                  <a:lnTo>
                    <a:pt x="1253" y="190"/>
                  </a:lnTo>
                  <a:lnTo>
                    <a:pt x="1250" y="189"/>
                  </a:lnTo>
                  <a:lnTo>
                    <a:pt x="1279" y="148"/>
                  </a:lnTo>
                  <a:lnTo>
                    <a:pt x="1286" y="153"/>
                  </a:lnTo>
                  <a:lnTo>
                    <a:pt x="1314" y="177"/>
                  </a:lnTo>
                  <a:cubicBezTo>
                    <a:pt x="1315" y="178"/>
                    <a:pt x="1316" y="179"/>
                    <a:pt x="1316" y="180"/>
                  </a:cubicBezTo>
                  <a:lnTo>
                    <a:pt x="1321" y="185"/>
                  </a:lnTo>
                  <a:lnTo>
                    <a:pt x="1283" y="218"/>
                  </a:lnTo>
                  <a:close/>
                  <a:moveTo>
                    <a:pt x="1211" y="162"/>
                  </a:moveTo>
                  <a:lnTo>
                    <a:pt x="1186" y="148"/>
                  </a:lnTo>
                  <a:lnTo>
                    <a:pt x="1168" y="140"/>
                  </a:lnTo>
                  <a:lnTo>
                    <a:pt x="1189" y="95"/>
                  </a:lnTo>
                  <a:lnTo>
                    <a:pt x="1211" y="105"/>
                  </a:lnTo>
                  <a:lnTo>
                    <a:pt x="1236" y="119"/>
                  </a:lnTo>
                  <a:lnTo>
                    <a:pt x="1211" y="162"/>
                  </a:lnTo>
                  <a:close/>
                  <a:moveTo>
                    <a:pt x="1124" y="121"/>
                  </a:moveTo>
                  <a:lnTo>
                    <a:pt x="1099" y="112"/>
                  </a:lnTo>
                  <a:lnTo>
                    <a:pt x="1078" y="105"/>
                  </a:lnTo>
                  <a:lnTo>
                    <a:pt x="1093" y="57"/>
                  </a:lnTo>
                  <a:lnTo>
                    <a:pt x="1118" y="65"/>
                  </a:lnTo>
                  <a:lnTo>
                    <a:pt x="1142" y="75"/>
                  </a:lnTo>
                  <a:lnTo>
                    <a:pt x="1124" y="121"/>
                  </a:lnTo>
                  <a:close/>
                  <a:moveTo>
                    <a:pt x="1032" y="91"/>
                  </a:moveTo>
                  <a:lnTo>
                    <a:pt x="997" y="82"/>
                  </a:lnTo>
                  <a:lnTo>
                    <a:pt x="984" y="80"/>
                  </a:lnTo>
                  <a:lnTo>
                    <a:pt x="994" y="31"/>
                  </a:lnTo>
                  <a:lnTo>
                    <a:pt x="1009" y="34"/>
                  </a:lnTo>
                  <a:lnTo>
                    <a:pt x="1044" y="43"/>
                  </a:lnTo>
                  <a:lnTo>
                    <a:pt x="1032" y="91"/>
                  </a:lnTo>
                  <a:close/>
                  <a:moveTo>
                    <a:pt x="936" y="70"/>
                  </a:moveTo>
                  <a:lnTo>
                    <a:pt x="887" y="62"/>
                  </a:lnTo>
                  <a:lnTo>
                    <a:pt x="895" y="13"/>
                  </a:lnTo>
                  <a:lnTo>
                    <a:pt x="944" y="21"/>
                  </a:lnTo>
                  <a:lnTo>
                    <a:pt x="936" y="70"/>
                  </a:lnTo>
                  <a:close/>
                  <a:moveTo>
                    <a:pt x="839" y="57"/>
                  </a:moveTo>
                  <a:lnTo>
                    <a:pt x="818" y="55"/>
                  </a:lnTo>
                  <a:lnTo>
                    <a:pt x="790" y="53"/>
                  </a:lnTo>
                  <a:lnTo>
                    <a:pt x="793" y="3"/>
                  </a:lnTo>
                  <a:lnTo>
                    <a:pt x="823" y="5"/>
                  </a:lnTo>
                  <a:lnTo>
                    <a:pt x="844" y="7"/>
                  </a:lnTo>
                  <a:lnTo>
                    <a:pt x="839" y="5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87"/>
            <p:cNvSpPr>
              <a:spLocks noChangeArrowheads="1"/>
            </p:cNvSpPr>
            <p:nvPr/>
          </p:nvSpPr>
          <p:spPr bwMode="auto">
            <a:xfrm>
              <a:off x="3320" y="3851"/>
              <a:ext cx="60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0.540%(May.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Rectangle 188"/>
            <p:cNvSpPr>
              <a:spLocks noChangeArrowheads="1"/>
            </p:cNvSpPr>
            <p:nvPr/>
          </p:nvSpPr>
          <p:spPr bwMode="auto">
            <a:xfrm>
              <a:off x="3944" y="3851"/>
              <a:ext cx="2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3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Rectangle 189"/>
            <p:cNvSpPr>
              <a:spLocks noChangeArrowheads="1"/>
            </p:cNvSpPr>
            <p:nvPr/>
          </p:nvSpPr>
          <p:spPr bwMode="auto">
            <a:xfrm>
              <a:off x="3967" y="3851"/>
              <a:ext cx="16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03)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" name="Freeform 190"/>
            <p:cNvSpPr>
              <a:spLocks noEditPoints="1"/>
            </p:cNvSpPr>
            <p:nvPr/>
          </p:nvSpPr>
          <p:spPr bwMode="auto">
            <a:xfrm>
              <a:off x="4742" y="3339"/>
              <a:ext cx="313" cy="184"/>
            </a:xfrm>
            <a:custGeom>
              <a:avLst/>
              <a:gdLst>
                <a:gd name="T0" fmla="*/ 171 w 310"/>
                <a:gd name="T1" fmla="*/ 1 h 182"/>
                <a:gd name="T2" fmla="*/ 137 w 310"/>
                <a:gd name="T3" fmla="*/ 12 h 182"/>
                <a:gd name="T4" fmla="*/ 148 w 310"/>
                <a:gd name="T5" fmla="*/ 12 h 182"/>
                <a:gd name="T6" fmla="*/ 113 w 310"/>
                <a:gd name="T7" fmla="*/ 4 h 182"/>
                <a:gd name="T8" fmla="*/ 104 w 310"/>
                <a:gd name="T9" fmla="*/ 17 h 182"/>
                <a:gd name="T10" fmla="*/ 96 w 310"/>
                <a:gd name="T11" fmla="*/ 7 h 182"/>
                <a:gd name="T12" fmla="*/ 73 w 310"/>
                <a:gd name="T13" fmla="*/ 26 h 182"/>
                <a:gd name="T14" fmla="*/ 80 w 310"/>
                <a:gd name="T15" fmla="*/ 12 h 182"/>
                <a:gd name="T16" fmla="*/ 53 w 310"/>
                <a:gd name="T17" fmla="*/ 35 h 182"/>
                <a:gd name="T18" fmla="*/ 63 w 310"/>
                <a:gd name="T19" fmla="*/ 30 h 182"/>
                <a:gd name="T20" fmla="*/ 28 w 310"/>
                <a:gd name="T21" fmla="*/ 39 h 182"/>
                <a:gd name="T22" fmla="*/ 28 w 310"/>
                <a:gd name="T23" fmla="*/ 54 h 182"/>
                <a:gd name="T24" fmla="*/ 13 w 310"/>
                <a:gd name="T25" fmla="*/ 54 h 182"/>
                <a:gd name="T26" fmla="*/ 15 w 310"/>
                <a:gd name="T27" fmla="*/ 72 h 182"/>
                <a:gd name="T28" fmla="*/ 1 w 310"/>
                <a:gd name="T29" fmla="*/ 79 h 182"/>
                <a:gd name="T30" fmla="*/ 6 w 310"/>
                <a:gd name="T31" fmla="*/ 67 h 182"/>
                <a:gd name="T32" fmla="*/ 12 w 310"/>
                <a:gd name="T33" fmla="*/ 99 h 182"/>
                <a:gd name="T34" fmla="*/ 0 w 310"/>
                <a:gd name="T35" fmla="*/ 95 h 182"/>
                <a:gd name="T36" fmla="*/ 17 w 310"/>
                <a:gd name="T37" fmla="*/ 114 h 182"/>
                <a:gd name="T38" fmla="*/ 6 w 310"/>
                <a:gd name="T39" fmla="*/ 115 h 182"/>
                <a:gd name="T40" fmla="*/ 35 w 310"/>
                <a:gd name="T41" fmla="*/ 134 h 182"/>
                <a:gd name="T42" fmla="*/ 20 w 310"/>
                <a:gd name="T43" fmla="*/ 135 h 182"/>
                <a:gd name="T44" fmla="*/ 52 w 310"/>
                <a:gd name="T45" fmla="*/ 146 h 182"/>
                <a:gd name="T46" fmla="*/ 38 w 310"/>
                <a:gd name="T47" fmla="*/ 151 h 182"/>
                <a:gd name="T48" fmla="*/ 69 w 310"/>
                <a:gd name="T49" fmla="*/ 166 h 182"/>
                <a:gd name="T50" fmla="*/ 86 w 310"/>
                <a:gd name="T51" fmla="*/ 160 h 182"/>
                <a:gd name="T52" fmla="*/ 80 w 310"/>
                <a:gd name="T53" fmla="*/ 170 h 182"/>
                <a:gd name="T54" fmla="*/ 115 w 310"/>
                <a:gd name="T55" fmla="*/ 167 h 182"/>
                <a:gd name="T56" fmla="*/ 104 w 310"/>
                <a:gd name="T57" fmla="*/ 165 h 182"/>
                <a:gd name="T58" fmla="*/ 125 w 310"/>
                <a:gd name="T59" fmla="*/ 180 h 182"/>
                <a:gd name="T60" fmla="*/ 159 w 310"/>
                <a:gd name="T61" fmla="*/ 170 h 182"/>
                <a:gd name="T62" fmla="*/ 148 w 310"/>
                <a:gd name="T63" fmla="*/ 170 h 182"/>
                <a:gd name="T64" fmla="*/ 171 w 310"/>
                <a:gd name="T65" fmla="*/ 181 h 182"/>
                <a:gd name="T66" fmla="*/ 203 w 310"/>
                <a:gd name="T67" fmla="*/ 166 h 182"/>
                <a:gd name="T68" fmla="*/ 192 w 310"/>
                <a:gd name="T69" fmla="*/ 167 h 182"/>
                <a:gd name="T70" fmla="*/ 217 w 310"/>
                <a:gd name="T71" fmla="*/ 174 h 182"/>
                <a:gd name="T72" fmla="*/ 245 w 310"/>
                <a:gd name="T73" fmla="*/ 153 h 182"/>
                <a:gd name="T74" fmla="*/ 235 w 310"/>
                <a:gd name="T75" fmla="*/ 157 h 182"/>
                <a:gd name="T76" fmla="*/ 270 w 310"/>
                <a:gd name="T77" fmla="*/ 152 h 182"/>
                <a:gd name="T78" fmla="*/ 273 w 310"/>
                <a:gd name="T79" fmla="*/ 136 h 182"/>
                <a:gd name="T80" fmla="*/ 283 w 310"/>
                <a:gd name="T81" fmla="*/ 143 h 182"/>
                <a:gd name="T82" fmla="*/ 289 w 310"/>
                <a:gd name="T83" fmla="*/ 121 h 182"/>
                <a:gd name="T84" fmla="*/ 303 w 310"/>
                <a:gd name="T85" fmla="*/ 119 h 182"/>
                <a:gd name="T86" fmla="*/ 297 w 310"/>
                <a:gd name="T87" fmla="*/ 103 h 182"/>
                <a:gd name="T88" fmla="*/ 299 w 310"/>
                <a:gd name="T89" fmla="*/ 94 h 182"/>
                <a:gd name="T90" fmla="*/ 308 w 310"/>
                <a:gd name="T91" fmla="*/ 106 h 182"/>
                <a:gd name="T92" fmla="*/ 298 w 310"/>
                <a:gd name="T93" fmla="*/ 83 h 182"/>
                <a:gd name="T94" fmla="*/ 306 w 310"/>
                <a:gd name="T95" fmla="*/ 70 h 182"/>
                <a:gd name="T96" fmla="*/ 310 w 310"/>
                <a:gd name="T97" fmla="*/ 82 h 182"/>
                <a:gd name="T98" fmla="*/ 284 w 310"/>
                <a:gd name="T99" fmla="*/ 57 h 182"/>
                <a:gd name="T100" fmla="*/ 291 w 310"/>
                <a:gd name="T101" fmla="*/ 65 h 182"/>
                <a:gd name="T102" fmla="*/ 275 w 310"/>
                <a:gd name="T103" fmla="*/ 33 h 182"/>
                <a:gd name="T104" fmla="*/ 260 w 310"/>
                <a:gd name="T105" fmla="*/ 37 h 182"/>
                <a:gd name="T106" fmla="*/ 264 w 310"/>
                <a:gd name="T107" fmla="*/ 26 h 182"/>
                <a:gd name="T108" fmla="*/ 237 w 310"/>
                <a:gd name="T109" fmla="*/ 26 h 182"/>
                <a:gd name="T110" fmla="*/ 245 w 310"/>
                <a:gd name="T111" fmla="*/ 17 h 182"/>
                <a:gd name="T112" fmla="*/ 209 w 310"/>
                <a:gd name="T113" fmla="*/ 17 h 182"/>
                <a:gd name="T114" fmla="*/ 219 w 310"/>
                <a:gd name="T115" fmla="*/ 20 h 182"/>
                <a:gd name="T116" fmla="*/ 200 w 310"/>
                <a:gd name="T117" fmla="*/ 4 h 182"/>
                <a:gd name="T118" fmla="*/ 171 w 310"/>
                <a:gd name="T119" fmla="*/ 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182">
                  <a:moveTo>
                    <a:pt x="170" y="12"/>
                  </a:moveTo>
                  <a:lnTo>
                    <a:pt x="159" y="12"/>
                  </a:lnTo>
                  <a:lnTo>
                    <a:pt x="159" y="0"/>
                  </a:lnTo>
                  <a:lnTo>
                    <a:pt x="171" y="1"/>
                  </a:lnTo>
                  <a:lnTo>
                    <a:pt x="170" y="12"/>
                  </a:lnTo>
                  <a:close/>
                  <a:moveTo>
                    <a:pt x="148" y="12"/>
                  </a:moveTo>
                  <a:lnTo>
                    <a:pt x="140" y="12"/>
                  </a:lnTo>
                  <a:lnTo>
                    <a:pt x="137" y="12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8" y="1"/>
                  </a:lnTo>
                  <a:lnTo>
                    <a:pt x="148" y="12"/>
                  </a:lnTo>
                  <a:close/>
                  <a:moveTo>
                    <a:pt x="126" y="13"/>
                  </a:moveTo>
                  <a:lnTo>
                    <a:pt x="126" y="13"/>
                  </a:lnTo>
                  <a:lnTo>
                    <a:pt x="115" y="15"/>
                  </a:lnTo>
                  <a:lnTo>
                    <a:pt x="113" y="4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3"/>
                  </a:lnTo>
                  <a:close/>
                  <a:moveTo>
                    <a:pt x="104" y="17"/>
                  </a:moveTo>
                  <a:lnTo>
                    <a:pt x="98" y="18"/>
                  </a:lnTo>
                  <a:lnTo>
                    <a:pt x="94" y="19"/>
                  </a:lnTo>
                  <a:lnTo>
                    <a:pt x="91" y="8"/>
                  </a:lnTo>
                  <a:lnTo>
                    <a:pt x="96" y="7"/>
                  </a:lnTo>
                  <a:lnTo>
                    <a:pt x="102" y="6"/>
                  </a:lnTo>
                  <a:lnTo>
                    <a:pt x="104" y="17"/>
                  </a:lnTo>
                  <a:close/>
                  <a:moveTo>
                    <a:pt x="83" y="22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68" y="16"/>
                  </a:lnTo>
                  <a:lnTo>
                    <a:pt x="70" y="15"/>
                  </a:lnTo>
                  <a:lnTo>
                    <a:pt x="80" y="12"/>
                  </a:lnTo>
                  <a:lnTo>
                    <a:pt x="83" y="22"/>
                  </a:lnTo>
                  <a:close/>
                  <a:moveTo>
                    <a:pt x="63" y="30"/>
                  </a:moveTo>
                  <a:lnTo>
                    <a:pt x="62" y="31"/>
                  </a:lnTo>
                  <a:lnTo>
                    <a:pt x="53" y="35"/>
                  </a:lnTo>
                  <a:lnTo>
                    <a:pt x="48" y="25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63" y="30"/>
                  </a:lnTo>
                  <a:close/>
                  <a:moveTo>
                    <a:pt x="44" y="41"/>
                  </a:moveTo>
                  <a:lnTo>
                    <a:pt x="43" y="42"/>
                  </a:lnTo>
                  <a:lnTo>
                    <a:pt x="35" y="47"/>
                  </a:lnTo>
                  <a:lnTo>
                    <a:pt x="28" y="39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44" y="41"/>
                  </a:lnTo>
                  <a:close/>
                  <a:moveTo>
                    <a:pt x="28" y="54"/>
                  </a:moveTo>
                  <a:lnTo>
                    <a:pt x="22" y="61"/>
                  </a:lnTo>
                  <a:lnTo>
                    <a:pt x="21" y="63"/>
                  </a:lnTo>
                  <a:lnTo>
                    <a:pt x="12" y="56"/>
                  </a:lnTo>
                  <a:lnTo>
                    <a:pt x="13" y="54"/>
                  </a:lnTo>
                  <a:lnTo>
                    <a:pt x="19" y="47"/>
                  </a:lnTo>
                  <a:lnTo>
                    <a:pt x="28" y="54"/>
                  </a:lnTo>
                  <a:close/>
                  <a:moveTo>
                    <a:pt x="16" y="72"/>
                  </a:moveTo>
                  <a:lnTo>
                    <a:pt x="15" y="72"/>
                  </a:lnTo>
                  <a:lnTo>
                    <a:pt x="14" y="76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" y="79"/>
                  </a:lnTo>
                  <a:lnTo>
                    <a:pt x="2" y="76"/>
                  </a:lnTo>
                  <a:lnTo>
                    <a:pt x="3" y="72"/>
                  </a:lnTo>
                  <a:lnTo>
                    <a:pt x="5" y="67"/>
                  </a:lnTo>
                  <a:lnTo>
                    <a:pt x="6" y="67"/>
                  </a:lnTo>
                  <a:lnTo>
                    <a:pt x="16" y="72"/>
                  </a:lnTo>
                  <a:close/>
                  <a:moveTo>
                    <a:pt x="11" y="91"/>
                  </a:moveTo>
                  <a:lnTo>
                    <a:pt x="11" y="95"/>
                  </a:lnTo>
                  <a:lnTo>
                    <a:pt x="12" y="99"/>
                  </a:lnTo>
                  <a:lnTo>
                    <a:pt x="13" y="101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11" y="91"/>
                  </a:lnTo>
                  <a:close/>
                  <a:moveTo>
                    <a:pt x="16" y="110"/>
                  </a:moveTo>
                  <a:lnTo>
                    <a:pt x="17" y="114"/>
                  </a:lnTo>
                  <a:lnTo>
                    <a:pt x="21" y="119"/>
                  </a:lnTo>
                  <a:lnTo>
                    <a:pt x="12" y="126"/>
                  </a:lnTo>
                  <a:lnTo>
                    <a:pt x="7" y="119"/>
                  </a:lnTo>
                  <a:lnTo>
                    <a:pt x="6" y="115"/>
                  </a:lnTo>
                  <a:lnTo>
                    <a:pt x="16" y="110"/>
                  </a:lnTo>
                  <a:close/>
                  <a:moveTo>
                    <a:pt x="28" y="128"/>
                  </a:moveTo>
                  <a:lnTo>
                    <a:pt x="28" y="128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28" y="144"/>
                  </a:lnTo>
                  <a:lnTo>
                    <a:pt x="27" y="143"/>
                  </a:lnTo>
                  <a:lnTo>
                    <a:pt x="20" y="135"/>
                  </a:lnTo>
                  <a:lnTo>
                    <a:pt x="19" y="135"/>
                  </a:lnTo>
                  <a:lnTo>
                    <a:pt x="28" y="128"/>
                  </a:lnTo>
                  <a:close/>
                  <a:moveTo>
                    <a:pt x="44" y="141"/>
                  </a:moveTo>
                  <a:lnTo>
                    <a:pt x="52" y="146"/>
                  </a:lnTo>
                  <a:lnTo>
                    <a:pt x="53" y="147"/>
                  </a:lnTo>
                  <a:lnTo>
                    <a:pt x="48" y="157"/>
                  </a:lnTo>
                  <a:lnTo>
                    <a:pt x="46" y="156"/>
                  </a:lnTo>
                  <a:lnTo>
                    <a:pt x="38" y="151"/>
                  </a:lnTo>
                  <a:lnTo>
                    <a:pt x="44" y="141"/>
                  </a:lnTo>
                  <a:close/>
                  <a:moveTo>
                    <a:pt x="63" y="152"/>
                  </a:moveTo>
                  <a:lnTo>
                    <a:pt x="73" y="156"/>
                  </a:lnTo>
                  <a:lnTo>
                    <a:pt x="69" y="166"/>
                  </a:lnTo>
                  <a:lnTo>
                    <a:pt x="58" y="162"/>
                  </a:lnTo>
                  <a:lnTo>
                    <a:pt x="63" y="152"/>
                  </a:lnTo>
                  <a:close/>
                  <a:moveTo>
                    <a:pt x="83" y="160"/>
                  </a:moveTo>
                  <a:lnTo>
                    <a:pt x="86" y="160"/>
                  </a:lnTo>
                  <a:lnTo>
                    <a:pt x="94" y="163"/>
                  </a:lnTo>
                  <a:lnTo>
                    <a:pt x="91" y="174"/>
                  </a:lnTo>
                  <a:lnTo>
                    <a:pt x="82" y="171"/>
                  </a:lnTo>
                  <a:lnTo>
                    <a:pt x="80" y="170"/>
                  </a:lnTo>
                  <a:lnTo>
                    <a:pt x="83" y="160"/>
                  </a:lnTo>
                  <a:close/>
                  <a:moveTo>
                    <a:pt x="104" y="165"/>
                  </a:moveTo>
                  <a:lnTo>
                    <a:pt x="112" y="167"/>
                  </a:lnTo>
                  <a:lnTo>
                    <a:pt x="115" y="167"/>
                  </a:lnTo>
                  <a:lnTo>
                    <a:pt x="114" y="178"/>
                  </a:lnTo>
                  <a:lnTo>
                    <a:pt x="110" y="178"/>
                  </a:lnTo>
                  <a:lnTo>
                    <a:pt x="102" y="176"/>
                  </a:lnTo>
                  <a:lnTo>
                    <a:pt x="104" y="165"/>
                  </a:lnTo>
                  <a:close/>
                  <a:moveTo>
                    <a:pt x="126" y="169"/>
                  </a:moveTo>
                  <a:lnTo>
                    <a:pt x="137" y="170"/>
                  </a:lnTo>
                  <a:lnTo>
                    <a:pt x="136" y="181"/>
                  </a:lnTo>
                  <a:lnTo>
                    <a:pt x="125" y="180"/>
                  </a:lnTo>
                  <a:lnTo>
                    <a:pt x="126" y="169"/>
                  </a:lnTo>
                  <a:close/>
                  <a:moveTo>
                    <a:pt x="148" y="170"/>
                  </a:moveTo>
                  <a:lnTo>
                    <a:pt x="155" y="170"/>
                  </a:lnTo>
                  <a:lnTo>
                    <a:pt x="159" y="170"/>
                  </a:lnTo>
                  <a:lnTo>
                    <a:pt x="159" y="181"/>
                  </a:lnTo>
                  <a:lnTo>
                    <a:pt x="155" y="182"/>
                  </a:lnTo>
                  <a:lnTo>
                    <a:pt x="148" y="181"/>
                  </a:lnTo>
                  <a:lnTo>
                    <a:pt x="148" y="170"/>
                  </a:lnTo>
                  <a:close/>
                  <a:moveTo>
                    <a:pt x="170" y="170"/>
                  </a:moveTo>
                  <a:lnTo>
                    <a:pt x="181" y="169"/>
                  </a:lnTo>
                  <a:lnTo>
                    <a:pt x="182" y="180"/>
                  </a:lnTo>
                  <a:lnTo>
                    <a:pt x="171" y="181"/>
                  </a:lnTo>
                  <a:lnTo>
                    <a:pt x="170" y="170"/>
                  </a:lnTo>
                  <a:close/>
                  <a:moveTo>
                    <a:pt x="192" y="167"/>
                  </a:moveTo>
                  <a:lnTo>
                    <a:pt x="199" y="167"/>
                  </a:lnTo>
                  <a:lnTo>
                    <a:pt x="203" y="166"/>
                  </a:lnTo>
                  <a:lnTo>
                    <a:pt x="205" y="177"/>
                  </a:lnTo>
                  <a:lnTo>
                    <a:pt x="201" y="178"/>
                  </a:lnTo>
                  <a:lnTo>
                    <a:pt x="194" y="179"/>
                  </a:lnTo>
                  <a:lnTo>
                    <a:pt x="192" y="167"/>
                  </a:lnTo>
                  <a:close/>
                  <a:moveTo>
                    <a:pt x="214" y="163"/>
                  </a:moveTo>
                  <a:lnTo>
                    <a:pt x="225" y="160"/>
                  </a:lnTo>
                  <a:lnTo>
                    <a:pt x="228" y="171"/>
                  </a:lnTo>
                  <a:lnTo>
                    <a:pt x="217" y="174"/>
                  </a:lnTo>
                  <a:lnTo>
                    <a:pt x="214" y="163"/>
                  </a:lnTo>
                  <a:close/>
                  <a:moveTo>
                    <a:pt x="235" y="157"/>
                  </a:moveTo>
                  <a:lnTo>
                    <a:pt x="237" y="156"/>
                  </a:lnTo>
                  <a:lnTo>
                    <a:pt x="245" y="153"/>
                  </a:lnTo>
                  <a:lnTo>
                    <a:pt x="249" y="163"/>
                  </a:lnTo>
                  <a:lnTo>
                    <a:pt x="241" y="167"/>
                  </a:lnTo>
                  <a:lnTo>
                    <a:pt x="239" y="167"/>
                  </a:lnTo>
                  <a:lnTo>
                    <a:pt x="235" y="157"/>
                  </a:lnTo>
                  <a:close/>
                  <a:moveTo>
                    <a:pt x="255" y="148"/>
                  </a:moveTo>
                  <a:lnTo>
                    <a:pt x="258" y="146"/>
                  </a:lnTo>
                  <a:lnTo>
                    <a:pt x="264" y="142"/>
                  </a:lnTo>
                  <a:lnTo>
                    <a:pt x="270" y="152"/>
                  </a:lnTo>
                  <a:lnTo>
                    <a:pt x="263" y="156"/>
                  </a:lnTo>
                  <a:lnTo>
                    <a:pt x="260" y="158"/>
                  </a:lnTo>
                  <a:lnTo>
                    <a:pt x="255" y="148"/>
                  </a:lnTo>
                  <a:close/>
                  <a:moveTo>
                    <a:pt x="273" y="136"/>
                  </a:moveTo>
                  <a:lnTo>
                    <a:pt x="276" y="134"/>
                  </a:lnTo>
                  <a:lnTo>
                    <a:pt x="281" y="129"/>
                  </a:lnTo>
                  <a:lnTo>
                    <a:pt x="289" y="137"/>
                  </a:lnTo>
                  <a:lnTo>
                    <a:pt x="283" y="143"/>
                  </a:lnTo>
                  <a:lnTo>
                    <a:pt x="280" y="145"/>
                  </a:lnTo>
                  <a:lnTo>
                    <a:pt x="273" y="136"/>
                  </a:lnTo>
                  <a:close/>
                  <a:moveTo>
                    <a:pt x="288" y="121"/>
                  </a:moveTo>
                  <a:lnTo>
                    <a:pt x="289" y="121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303" y="118"/>
                  </a:lnTo>
                  <a:lnTo>
                    <a:pt x="303" y="119"/>
                  </a:lnTo>
                  <a:lnTo>
                    <a:pt x="297" y="128"/>
                  </a:lnTo>
                  <a:lnTo>
                    <a:pt x="297" y="129"/>
                  </a:lnTo>
                  <a:lnTo>
                    <a:pt x="288" y="121"/>
                  </a:lnTo>
                  <a:close/>
                  <a:moveTo>
                    <a:pt x="297" y="103"/>
                  </a:moveTo>
                  <a:lnTo>
                    <a:pt x="298" y="102"/>
                  </a:lnTo>
                  <a:lnTo>
                    <a:pt x="298" y="98"/>
                  </a:lnTo>
                  <a:lnTo>
                    <a:pt x="299" y="95"/>
                  </a:lnTo>
                  <a:lnTo>
                    <a:pt x="299" y="94"/>
                  </a:lnTo>
                  <a:lnTo>
                    <a:pt x="310" y="94"/>
                  </a:lnTo>
                  <a:lnTo>
                    <a:pt x="310" y="96"/>
                  </a:lnTo>
                  <a:lnTo>
                    <a:pt x="310" y="101"/>
                  </a:lnTo>
                  <a:lnTo>
                    <a:pt x="308" y="106"/>
                  </a:lnTo>
                  <a:lnTo>
                    <a:pt x="308" y="107"/>
                  </a:lnTo>
                  <a:lnTo>
                    <a:pt x="297" y="103"/>
                  </a:lnTo>
                  <a:close/>
                  <a:moveTo>
                    <a:pt x="298" y="84"/>
                  </a:moveTo>
                  <a:lnTo>
                    <a:pt x="298" y="83"/>
                  </a:lnTo>
                  <a:lnTo>
                    <a:pt x="298" y="79"/>
                  </a:lnTo>
                  <a:lnTo>
                    <a:pt x="296" y="75"/>
                  </a:lnTo>
                  <a:lnTo>
                    <a:pt x="296" y="74"/>
                  </a:lnTo>
                  <a:lnTo>
                    <a:pt x="306" y="70"/>
                  </a:lnTo>
                  <a:lnTo>
                    <a:pt x="307" y="72"/>
                  </a:lnTo>
                  <a:lnTo>
                    <a:pt x="308" y="77"/>
                  </a:lnTo>
                  <a:lnTo>
                    <a:pt x="310" y="82"/>
                  </a:lnTo>
                  <a:lnTo>
                    <a:pt x="310" y="82"/>
                  </a:lnTo>
                  <a:lnTo>
                    <a:pt x="298" y="84"/>
                  </a:lnTo>
                  <a:close/>
                  <a:moveTo>
                    <a:pt x="291" y="65"/>
                  </a:moveTo>
                  <a:lnTo>
                    <a:pt x="288" y="61"/>
                  </a:lnTo>
                  <a:lnTo>
                    <a:pt x="284" y="57"/>
                  </a:lnTo>
                  <a:lnTo>
                    <a:pt x="293" y="49"/>
                  </a:lnTo>
                  <a:lnTo>
                    <a:pt x="298" y="55"/>
                  </a:lnTo>
                  <a:lnTo>
                    <a:pt x="301" y="59"/>
                  </a:lnTo>
                  <a:lnTo>
                    <a:pt x="291" y="65"/>
                  </a:lnTo>
                  <a:close/>
                  <a:moveTo>
                    <a:pt x="277" y="49"/>
                  </a:moveTo>
                  <a:lnTo>
                    <a:pt x="275" y="47"/>
                  </a:lnTo>
                  <a:lnTo>
                    <a:pt x="269" y="42"/>
                  </a:lnTo>
                  <a:lnTo>
                    <a:pt x="275" y="33"/>
                  </a:lnTo>
                  <a:lnTo>
                    <a:pt x="283" y="39"/>
                  </a:lnTo>
                  <a:lnTo>
                    <a:pt x="285" y="41"/>
                  </a:lnTo>
                  <a:lnTo>
                    <a:pt x="277" y="49"/>
                  </a:lnTo>
                  <a:close/>
                  <a:moveTo>
                    <a:pt x="260" y="37"/>
                  </a:moveTo>
                  <a:lnTo>
                    <a:pt x="258" y="35"/>
                  </a:lnTo>
                  <a:lnTo>
                    <a:pt x="250" y="31"/>
                  </a:lnTo>
                  <a:lnTo>
                    <a:pt x="255" y="21"/>
                  </a:lnTo>
                  <a:lnTo>
                    <a:pt x="264" y="26"/>
                  </a:lnTo>
                  <a:lnTo>
                    <a:pt x="266" y="27"/>
                  </a:lnTo>
                  <a:lnTo>
                    <a:pt x="260" y="37"/>
                  </a:lnTo>
                  <a:close/>
                  <a:moveTo>
                    <a:pt x="240" y="27"/>
                  </a:moveTo>
                  <a:lnTo>
                    <a:pt x="237" y="26"/>
                  </a:lnTo>
                  <a:lnTo>
                    <a:pt x="230" y="23"/>
                  </a:lnTo>
                  <a:lnTo>
                    <a:pt x="234" y="13"/>
                  </a:lnTo>
                  <a:lnTo>
                    <a:pt x="241" y="15"/>
                  </a:lnTo>
                  <a:lnTo>
                    <a:pt x="245" y="17"/>
                  </a:lnTo>
                  <a:lnTo>
                    <a:pt x="240" y="27"/>
                  </a:lnTo>
                  <a:close/>
                  <a:moveTo>
                    <a:pt x="219" y="20"/>
                  </a:moveTo>
                  <a:lnTo>
                    <a:pt x="212" y="18"/>
                  </a:lnTo>
                  <a:lnTo>
                    <a:pt x="209" y="17"/>
                  </a:lnTo>
                  <a:lnTo>
                    <a:pt x="211" y="6"/>
                  </a:lnTo>
                  <a:lnTo>
                    <a:pt x="215" y="7"/>
                  </a:lnTo>
                  <a:lnTo>
                    <a:pt x="223" y="9"/>
                  </a:lnTo>
                  <a:lnTo>
                    <a:pt x="219" y="20"/>
                  </a:lnTo>
                  <a:close/>
                  <a:moveTo>
                    <a:pt x="198" y="15"/>
                  </a:moveTo>
                  <a:lnTo>
                    <a:pt x="187" y="14"/>
                  </a:lnTo>
                  <a:lnTo>
                    <a:pt x="189" y="2"/>
                  </a:lnTo>
                  <a:lnTo>
                    <a:pt x="200" y="4"/>
                  </a:lnTo>
                  <a:lnTo>
                    <a:pt x="198" y="15"/>
                  </a:lnTo>
                  <a:close/>
                  <a:moveTo>
                    <a:pt x="176" y="12"/>
                  </a:moveTo>
                  <a:lnTo>
                    <a:pt x="170" y="12"/>
                  </a:lnTo>
                  <a:lnTo>
                    <a:pt x="171" y="1"/>
                  </a:lnTo>
                  <a:lnTo>
                    <a:pt x="177" y="1"/>
                  </a:lnTo>
                  <a:lnTo>
                    <a:pt x="176" y="1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191"/>
            <p:cNvSpPr>
              <a:spLocks noChangeArrowheads="1"/>
            </p:cNvSpPr>
            <p:nvPr/>
          </p:nvSpPr>
          <p:spPr bwMode="auto">
            <a:xfrm>
              <a:off x="4408" y="3642"/>
              <a:ext cx="5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¥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Rectangle 192"/>
            <p:cNvSpPr>
              <a:spLocks noChangeArrowheads="1"/>
            </p:cNvSpPr>
            <p:nvPr/>
          </p:nvSpPr>
          <p:spPr bwMode="auto">
            <a:xfrm>
              <a:off x="4468" y="3642"/>
              <a:ext cx="64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7,054(Mar.10.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" name="Rectangle 193"/>
            <p:cNvSpPr>
              <a:spLocks noChangeArrowheads="1"/>
            </p:cNvSpPr>
            <p:nvPr/>
          </p:nvSpPr>
          <p:spPr bwMode="auto">
            <a:xfrm>
              <a:off x="5126" y="3642"/>
              <a:ext cx="2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3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Rectangle 194"/>
            <p:cNvSpPr>
              <a:spLocks noChangeArrowheads="1"/>
            </p:cNvSpPr>
            <p:nvPr/>
          </p:nvSpPr>
          <p:spPr bwMode="auto">
            <a:xfrm>
              <a:off x="5149" y="3642"/>
              <a:ext cx="11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09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" name="Rectangle 195"/>
            <p:cNvSpPr>
              <a:spLocks noChangeArrowheads="1"/>
            </p:cNvSpPr>
            <p:nvPr/>
          </p:nvSpPr>
          <p:spPr bwMode="auto">
            <a:xfrm>
              <a:off x="5267" y="3642"/>
              <a:ext cx="1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00">
                  <a:solidFill>
                    <a:srgbClr val="000000"/>
                  </a:solidFill>
                </a:rPr>
                <a:t>)   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" name="Rectangle 200"/>
            <p:cNvSpPr>
              <a:spLocks noChangeArrowheads="1"/>
            </p:cNvSpPr>
            <p:nvPr/>
          </p:nvSpPr>
          <p:spPr bwMode="auto">
            <a:xfrm>
              <a:off x="3279" y="2931"/>
              <a:ext cx="2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" name="Rectangle 207"/>
            <p:cNvSpPr>
              <a:spLocks noChangeArrowheads="1"/>
            </p:cNvSpPr>
            <p:nvPr/>
          </p:nvSpPr>
          <p:spPr bwMode="auto">
            <a:xfrm>
              <a:off x="742" y="1018"/>
              <a:ext cx="6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500">
                  <a:solidFill>
                    <a:srgbClr val="000000"/>
                  </a:solidFill>
                </a:rPr>
                <a:t>¥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" name="Rectangle 208"/>
            <p:cNvSpPr>
              <a:spLocks noChangeArrowheads="1"/>
            </p:cNvSpPr>
            <p:nvPr/>
          </p:nvSpPr>
          <p:spPr bwMode="auto">
            <a:xfrm>
              <a:off x="810" y="1018"/>
              <a:ext cx="81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500">
                  <a:solidFill>
                    <a:srgbClr val="000000"/>
                  </a:solidFill>
                </a:rPr>
                <a:t>38,915(Dec.29.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" name="Rectangle 209"/>
            <p:cNvSpPr>
              <a:spLocks noChangeArrowheads="1"/>
            </p:cNvSpPr>
            <p:nvPr/>
          </p:nvSpPr>
          <p:spPr bwMode="auto">
            <a:xfrm>
              <a:off x="1638" y="1018"/>
              <a:ext cx="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Rectangle 210"/>
            <p:cNvSpPr>
              <a:spLocks noChangeArrowheads="1"/>
            </p:cNvSpPr>
            <p:nvPr/>
          </p:nvSpPr>
          <p:spPr bwMode="auto">
            <a:xfrm>
              <a:off x="1666" y="1018"/>
              <a:ext cx="1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500">
                  <a:solidFill>
                    <a:srgbClr val="000000"/>
                  </a:solidFill>
                </a:rPr>
                <a:t>89)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1" name="Rectangle 211"/>
            <p:cNvSpPr>
              <a:spLocks noChangeArrowheads="1"/>
            </p:cNvSpPr>
            <p:nvPr/>
          </p:nvSpPr>
          <p:spPr bwMode="auto">
            <a:xfrm>
              <a:off x="742" y="1165"/>
              <a:ext cx="70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500">
                  <a:solidFill>
                    <a:srgbClr val="000000"/>
                  </a:solidFill>
                </a:rPr>
                <a:t>8.220%(Sep.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Rectangle 212"/>
            <p:cNvSpPr>
              <a:spLocks noChangeArrowheads="1"/>
            </p:cNvSpPr>
            <p:nvPr/>
          </p:nvSpPr>
          <p:spPr bwMode="auto">
            <a:xfrm>
              <a:off x="1443" y="1165"/>
              <a:ext cx="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ja-JP" altLang="en-US" sz="1500">
                  <a:solidFill>
                    <a:srgbClr val="000000"/>
                  </a:solidFill>
                </a:rPr>
                <a:t>’</a:t>
              </a:r>
              <a:endParaRPr lang="ja-JP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3" name="Rectangle 213"/>
            <p:cNvSpPr>
              <a:spLocks noChangeArrowheads="1"/>
            </p:cNvSpPr>
            <p:nvPr/>
          </p:nvSpPr>
          <p:spPr bwMode="auto">
            <a:xfrm>
              <a:off x="1470" y="1165"/>
              <a:ext cx="1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500">
                  <a:solidFill>
                    <a:srgbClr val="000000"/>
                  </a:solidFill>
                </a:rPr>
                <a:t>90)</a:t>
              </a:r>
              <a:endParaRPr lang="en-US" altLang="ja-JP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6" name="Rectangle 2"/>
          <p:cNvSpPr>
            <a:spLocks noChangeArrowheads="1"/>
          </p:cNvSpPr>
          <p:nvPr/>
        </p:nvSpPr>
        <p:spPr bwMode="auto">
          <a:xfrm>
            <a:off x="144463" y="765175"/>
            <a:ext cx="88201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Low interest rate coincided with poorly-performing stock prices</a:t>
            </a:r>
          </a:p>
        </p:txBody>
      </p:sp>
      <p:sp>
        <p:nvSpPr>
          <p:cNvPr id="177" name="Rectangle 43"/>
          <p:cNvSpPr>
            <a:spLocks noChangeArrowheads="1"/>
          </p:cNvSpPr>
          <p:nvPr/>
        </p:nvSpPr>
        <p:spPr bwMode="auto">
          <a:xfrm>
            <a:off x="107950" y="163513"/>
            <a:ext cx="7993063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Stock market has been also disappointing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862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Negative spread problems in 1990s</a:t>
            </a:r>
          </a:p>
        </p:txBody>
      </p:sp>
      <p:pic>
        <p:nvPicPr>
          <p:cNvPr id="1024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35150"/>
            <a:ext cx="763270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107950" y="692150"/>
            <a:ext cx="8964613" cy="1008063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/>
          <a:p>
            <a:pPr marL="193675" indent="-193675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ja-JP" sz="1400">
                <a:latin typeface="Tahoma" pitchFamily="34" charset="0"/>
              </a:rPr>
              <a:t>After the collapse of the bubble economy, Japan experienced a long-lasting, severe investment environment with low interest rates and poor performing stock prices. This, combined with a market dominated by long-term insurance products with high guaranteed returns, led to negative spread problems in the mid 1990s, although most Japanese life insurers endured the severe business environment.</a:t>
            </a:r>
          </a:p>
        </p:txBody>
      </p:sp>
      <p:sp>
        <p:nvSpPr>
          <p:cNvPr id="10245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9403A2B-6B3C-49D5-8408-F032CBD84333}" type="slidenum">
              <a:rPr lang="en-US" altLang="ja-JP" sz="1400"/>
              <a:pPr algn="r" eaLnBrk="1" hangingPunct="1"/>
              <a:t>11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496275F-CE4C-45DB-818A-FF5745CFFF59}" type="slidenum">
              <a:rPr lang="en-US" altLang="ja-JP" sz="1400"/>
              <a:pPr algn="r" eaLnBrk="1" hangingPunct="1"/>
              <a:t>12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403350" y="9810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Rapid aging and demographic change in Japan and longevity risk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525463" y="126363"/>
            <a:ext cx="5073650" cy="2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HGP創英角ｺﾞｼｯｸUB" pitchFamily="50" charset="-128"/>
              </a:rPr>
              <a:t>Contents</a:t>
            </a:r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1514475" y="108743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1</a:t>
            </a:r>
          </a:p>
        </p:txBody>
      </p:sp>
      <p:sp>
        <p:nvSpPr>
          <p:cNvPr id="336898" name="AutoShape 2"/>
          <p:cNvSpPr>
            <a:spLocks noChangeArrowheads="1"/>
          </p:cNvSpPr>
          <p:nvPr/>
        </p:nvSpPr>
        <p:spPr bwMode="auto">
          <a:xfrm>
            <a:off x="1402977" y="3742928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The work of Asia Pacific Financial Forum and the key issues identified</a:t>
            </a:r>
            <a:endParaRPr kumimoji="0" lang="en-US" altLang="ja-JP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1549400" y="381912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402977" y="2374776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Fighting against low interest rate and negative spread </a:t>
            </a: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problems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547813" y="2454151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336904" name="AutoShape 8"/>
          <p:cNvSpPr>
            <a:spLocks noChangeArrowheads="1"/>
          </p:cNvSpPr>
          <p:nvPr/>
        </p:nvSpPr>
        <p:spPr bwMode="auto">
          <a:xfrm>
            <a:off x="1403350" y="51212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Conclusions – Yin and Yang</a:t>
            </a:r>
            <a:endParaRPr kumimoji="0" lang="ja-JP" altLang="en-US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336905" name="AutoShape 9"/>
          <p:cNvSpPr>
            <a:spLocks noChangeArrowheads="1"/>
          </p:cNvSpPr>
          <p:nvPr/>
        </p:nvSpPr>
        <p:spPr bwMode="auto">
          <a:xfrm>
            <a:off x="1585913" y="5213350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20869" name="Litebulb"/>
          <p:cNvSpPr>
            <a:spLocks noEditPoints="1" noChangeArrowheads="1"/>
          </p:cNvSpPr>
          <p:nvPr/>
        </p:nvSpPr>
        <p:spPr bwMode="auto">
          <a:xfrm>
            <a:off x="611188" y="3747244"/>
            <a:ext cx="711200" cy="977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594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842963"/>
            <a:ext cx="8432800" cy="1001712"/>
          </a:xfrm>
        </p:spPr>
        <p:txBody>
          <a:bodyPr/>
          <a:lstStyle/>
          <a:p>
            <a:r>
              <a:rPr lang="en-US" altLang="ja-JP" sz="32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APFF: Public-private collaboration in developing financial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632700" cy="38893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Importance of regional public-private collaboration: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Legal and regulatory frameworks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Financial market infrastructure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Financial market integration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APFF: informal, inclusive and advisory public-private platform for collaboration in the development of common strategies for developing sound, efficient and integrated Asia-Pacific financial markets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Governments and regulatory bodies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Private sector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International organizations (IFIs, SSBs, others)</a:t>
            </a:r>
          </a:p>
          <a:p>
            <a:pPr lvl="1">
              <a:lnSpc>
                <a:spcPct val="80000"/>
              </a:lnSpc>
            </a:pPr>
            <a:endParaRPr lang="en-US" altLang="ja-JP" sz="2400" dirty="0" smtClean="0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APFF (Asia Pacific Financial Forum)</a:t>
            </a:r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13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00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712"/>
            <a:ext cx="8784530" cy="5832648"/>
          </a:xfrm>
        </p:spPr>
        <p:txBody>
          <a:bodyPr/>
          <a:lstStyle/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A pathfinder initiative to develop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credit information sharing systems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A pathfinder initiative to improve the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legal and institutional architecture </a:t>
            </a:r>
            <a:r>
              <a:rPr lang="en-US" altLang="ja-JP" sz="2000" dirty="0" smtClean="0">
                <a:latin typeface="Arial Narrow" pitchFamily="34" charset="0"/>
              </a:rPr>
              <a:t>for security interest creation, perfection and enforcement and related workshops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Dialogues on regulatory issues in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trade and supply chain finance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Workshops on emerging facilitators of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trade and supply chain finance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A pathfinder initiative to develop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classic repo markets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Workshops to develop strategies to improve legal and documentation infrastructure for the development of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OTC derivative market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Self-assessment templates on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information for capital market investors</a:t>
            </a:r>
            <a:endParaRPr lang="en-US" altLang="ja-JP" sz="2000" dirty="0" smtClean="0">
              <a:latin typeface="Arial Narrow" pitchFamily="34" charset="0"/>
            </a:endParaRP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ARFP (Asian Region Funds Passport) support initiative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Workshop series to develop an enabling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Asia-Pacific securities investment ecosystem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altLang="ja-JP" sz="2400" b="1" dirty="0" smtClean="0">
                <a:latin typeface="Arial Narrow" pitchFamily="34" charset="0"/>
              </a:rPr>
              <a:t>Dialogue series on regulation and accounting issues impacting </a:t>
            </a:r>
            <a:r>
              <a:rPr lang="en-US" altLang="ja-JP" sz="2400" b="1" dirty="0" smtClean="0">
                <a:solidFill>
                  <a:srgbClr val="C00000"/>
                </a:solidFill>
                <a:latin typeface="Arial Narrow" pitchFamily="34" charset="0"/>
              </a:rPr>
              <a:t>the long-term business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ja-JP" sz="2400" b="1" dirty="0" smtClean="0">
                <a:latin typeface="Arial Narrow" pitchFamily="34" charset="0"/>
              </a:rPr>
              <a:t>of the insurance industry in Asia Pacific economies and </a:t>
            </a:r>
            <a:r>
              <a:rPr lang="en-US" altLang="ja-JP" sz="2400" b="1" dirty="0" smtClean="0">
                <a:solidFill>
                  <a:srgbClr val="C00000"/>
                </a:solidFill>
                <a:latin typeface="Arial Narrow" pitchFamily="34" charset="0"/>
              </a:rPr>
              <a:t>longevity solutions</a:t>
            </a: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altLang="ja-JP" sz="2400" b="1" dirty="0" smtClean="0">
                <a:latin typeface="Arial Narrow" pitchFamily="34" charset="0"/>
              </a:rPr>
              <a:t>Collaboration with APEC Finance Ministers’ Process in promoting </a:t>
            </a:r>
            <a:r>
              <a:rPr lang="en-US" altLang="ja-JP" sz="2400" b="1" dirty="0" smtClean="0">
                <a:solidFill>
                  <a:srgbClr val="C00000"/>
                </a:solidFill>
                <a:latin typeface="Arial Narrow" pitchFamily="34" charset="0"/>
              </a:rPr>
              <a:t>long-term investment, including infrastructure</a:t>
            </a:r>
            <a:r>
              <a:rPr lang="en-US" altLang="ja-JP" sz="2400" b="1" dirty="0">
                <a:latin typeface="Arial Narrow" pitchFamily="34" charset="0"/>
              </a:rPr>
              <a:t> </a:t>
            </a:r>
            <a:endParaRPr lang="en-US" altLang="ja-JP" sz="2400" b="1" dirty="0" smtClean="0">
              <a:latin typeface="Arial Narrow" pitchFamily="34" charset="0"/>
            </a:endParaRPr>
          </a:p>
          <a:p>
            <a:pPr marL="571500" indent="-404813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altLang="ja-JP" sz="2000" dirty="0" smtClean="0">
                <a:latin typeface="Arial Narrow" pitchFamily="34" charset="0"/>
              </a:rPr>
              <a:t>Conference and workshop series on </a:t>
            </a:r>
            <a:r>
              <a:rPr lang="en-US" altLang="ja-JP" sz="2000" dirty="0" smtClean="0">
                <a:solidFill>
                  <a:srgbClr val="C00000"/>
                </a:solidFill>
                <a:latin typeface="Arial Narrow" pitchFamily="34" charset="0"/>
              </a:rPr>
              <a:t>linkages on structural issues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ja-JP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1800" dirty="0" smtClean="0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APFF Interim Report   </a:t>
            </a:r>
            <a:r>
              <a:rPr lang="en-US" altLang="ja-JP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12 Action Plans</a:t>
            </a:r>
            <a:endParaRPr lang="en-US" altLang="ja-JP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14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12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85813"/>
            <a:ext cx="8856538" cy="842987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800" dirty="0" smtClean="0">
                <a:ea typeface="Tahoma" pitchFamily="34" charset="0"/>
                <a:cs typeface="Tahoma" pitchFamily="34" charset="0"/>
              </a:rPr>
              <a:t>A holistic framework to support the long-term roles of insurance and pension industry in the Asia-Pacific</a:t>
            </a: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504" y="163512"/>
            <a:ext cx="8579296" cy="5029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APFF Insurance and Retirement Income Work Stream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AutoShape 108"/>
          <p:cNvSpPr>
            <a:spLocks noChangeAspect="1" noChangeArrowheads="1" noTextEdit="1"/>
          </p:cNvSpPr>
          <p:nvPr/>
        </p:nvSpPr>
        <p:spPr bwMode="auto">
          <a:xfrm>
            <a:off x="613583" y="1308276"/>
            <a:ext cx="7342793" cy="36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額縁 1"/>
          <p:cNvSpPr/>
          <p:nvPr/>
        </p:nvSpPr>
        <p:spPr>
          <a:xfrm>
            <a:off x="251520" y="4982711"/>
            <a:ext cx="1765223" cy="1254601"/>
          </a:xfrm>
          <a:prstGeom prst="bevel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Regulation and accounting</a:t>
            </a:r>
            <a:endParaRPr kumimoji="1" lang="ja-JP" altLang="en-US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93" name="額縁 192"/>
          <p:cNvSpPr/>
          <p:nvPr/>
        </p:nvSpPr>
        <p:spPr>
          <a:xfrm>
            <a:off x="2051721" y="4982711"/>
            <a:ext cx="2089242" cy="1254601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Capital market and long-term investment</a:t>
            </a:r>
            <a:endParaRPr kumimoji="1" lang="ja-JP" altLang="en-US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94" name="額縁 193"/>
          <p:cNvSpPr/>
          <p:nvPr/>
        </p:nvSpPr>
        <p:spPr>
          <a:xfrm>
            <a:off x="4139952" y="4988961"/>
            <a:ext cx="2591277" cy="1254601"/>
          </a:xfrm>
          <a:prstGeom prst="bevel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Retirement Income and Longevity Solutions</a:t>
            </a:r>
            <a:endParaRPr kumimoji="1" lang="ja-JP" altLang="en-US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1" name="Rectangle 6"/>
          <p:cNvSpPr txBox="1">
            <a:spLocks noGrp="1" noChangeArrowheads="1"/>
          </p:cNvSpPr>
          <p:nvPr/>
        </p:nvSpPr>
        <p:spPr bwMode="auto">
          <a:xfrm>
            <a:off x="6948488" y="7243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15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1868381"/>
            <a:ext cx="8640960" cy="3063746"/>
            <a:chOff x="611560" y="1612072"/>
            <a:chExt cx="7334699" cy="3320055"/>
          </a:xfrm>
        </p:grpSpPr>
        <p:grpSp>
          <p:nvGrpSpPr>
            <p:cNvPr id="12" name="Group 136"/>
            <p:cNvGrpSpPr>
              <a:grpSpLocks/>
            </p:cNvGrpSpPr>
            <p:nvPr/>
          </p:nvGrpSpPr>
          <p:grpSpPr bwMode="auto">
            <a:xfrm>
              <a:off x="611560" y="1612072"/>
              <a:ext cx="7334699" cy="3320055"/>
              <a:chOff x="1745" y="1013"/>
              <a:chExt cx="3625" cy="1836"/>
            </a:xfrm>
          </p:grpSpPr>
          <p:sp>
            <p:nvSpPr>
              <p:cNvPr id="76" name="Rectangle 111"/>
              <p:cNvSpPr>
                <a:spLocks noChangeArrowheads="1"/>
              </p:cNvSpPr>
              <p:nvPr/>
            </p:nvSpPr>
            <p:spPr bwMode="auto">
              <a:xfrm>
                <a:off x="1745" y="1013"/>
                <a:ext cx="3625" cy="133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Rectangle 112"/>
              <p:cNvSpPr>
                <a:spLocks noChangeArrowheads="1"/>
              </p:cNvSpPr>
              <p:nvPr/>
            </p:nvSpPr>
            <p:spPr bwMode="auto">
              <a:xfrm>
                <a:off x="1745" y="1128"/>
                <a:ext cx="3625" cy="315"/>
              </a:xfrm>
              <a:prstGeom prst="rect">
                <a:avLst/>
              </a:prstGeom>
              <a:solidFill>
                <a:srgbClr val="FF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" name="Rectangle 113"/>
              <p:cNvSpPr>
                <a:spLocks noChangeArrowheads="1"/>
              </p:cNvSpPr>
              <p:nvPr/>
            </p:nvSpPr>
            <p:spPr bwMode="auto">
              <a:xfrm>
                <a:off x="1745" y="1257"/>
                <a:ext cx="3625" cy="87"/>
              </a:xfrm>
              <a:prstGeom prst="rect">
                <a:avLst/>
              </a:pr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Rectangle 114"/>
              <p:cNvSpPr>
                <a:spLocks noChangeArrowheads="1"/>
              </p:cNvSpPr>
              <p:nvPr/>
            </p:nvSpPr>
            <p:spPr bwMode="auto">
              <a:xfrm>
                <a:off x="1745" y="1326"/>
                <a:ext cx="3625" cy="70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Rectangle 115"/>
              <p:cNvSpPr>
                <a:spLocks noChangeArrowheads="1"/>
              </p:cNvSpPr>
              <p:nvPr/>
            </p:nvSpPr>
            <p:spPr bwMode="auto">
              <a:xfrm>
                <a:off x="1745" y="1396"/>
                <a:ext cx="3625" cy="63"/>
              </a:xfrm>
              <a:prstGeom prst="rect">
                <a:avLst/>
              </a:prstGeom>
              <a:solidFill>
                <a:srgbClr val="FF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Rectangle 116"/>
              <p:cNvSpPr>
                <a:spLocks noChangeArrowheads="1"/>
              </p:cNvSpPr>
              <p:nvPr/>
            </p:nvSpPr>
            <p:spPr bwMode="auto">
              <a:xfrm>
                <a:off x="1745" y="1459"/>
                <a:ext cx="3625" cy="55"/>
              </a:xfrm>
              <a:prstGeom prst="rect">
                <a:avLst/>
              </a:prstGeom>
              <a:solidFill>
                <a:srgbClr val="FF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Rectangle 117"/>
              <p:cNvSpPr>
                <a:spLocks noChangeArrowheads="1"/>
              </p:cNvSpPr>
              <p:nvPr/>
            </p:nvSpPr>
            <p:spPr bwMode="auto">
              <a:xfrm>
                <a:off x="1745" y="1514"/>
                <a:ext cx="3625" cy="55"/>
              </a:xfrm>
              <a:prstGeom prst="rect">
                <a:avLst/>
              </a:prstGeom>
              <a:solidFill>
                <a:srgbClr val="FF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Rectangle 118"/>
              <p:cNvSpPr>
                <a:spLocks noChangeArrowheads="1"/>
              </p:cNvSpPr>
              <p:nvPr/>
            </p:nvSpPr>
            <p:spPr bwMode="auto">
              <a:xfrm>
                <a:off x="1745" y="1569"/>
                <a:ext cx="3625" cy="54"/>
              </a:xfrm>
              <a:prstGeom prst="rect">
                <a:avLst/>
              </a:prstGeom>
              <a:solidFill>
                <a:srgbClr val="FF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Rectangle 119"/>
              <p:cNvSpPr>
                <a:spLocks noChangeArrowheads="1"/>
              </p:cNvSpPr>
              <p:nvPr/>
            </p:nvSpPr>
            <p:spPr bwMode="auto">
              <a:xfrm>
                <a:off x="1745" y="1623"/>
                <a:ext cx="3625" cy="47"/>
              </a:xfrm>
              <a:prstGeom prst="rect">
                <a:avLst/>
              </a:prstGeom>
              <a:solidFill>
                <a:srgbClr val="FF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Rectangle 120"/>
              <p:cNvSpPr>
                <a:spLocks noChangeArrowheads="1"/>
              </p:cNvSpPr>
              <p:nvPr/>
            </p:nvSpPr>
            <p:spPr bwMode="auto">
              <a:xfrm>
                <a:off x="1745" y="1670"/>
                <a:ext cx="3625" cy="47"/>
              </a:xfrm>
              <a:prstGeom prst="rect">
                <a:avLst/>
              </a:prstGeom>
              <a:solidFill>
                <a:srgbClr val="FF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" name="Rectangle 121"/>
              <p:cNvSpPr>
                <a:spLocks noChangeArrowheads="1"/>
              </p:cNvSpPr>
              <p:nvPr/>
            </p:nvSpPr>
            <p:spPr bwMode="auto">
              <a:xfrm>
                <a:off x="1745" y="1717"/>
                <a:ext cx="3625" cy="47"/>
              </a:xfrm>
              <a:prstGeom prst="rect">
                <a:avLst/>
              </a:prstGeom>
              <a:solidFill>
                <a:srgbClr val="F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" name="Rectangle 122"/>
              <p:cNvSpPr>
                <a:spLocks noChangeArrowheads="1"/>
              </p:cNvSpPr>
              <p:nvPr/>
            </p:nvSpPr>
            <p:spPr bwMode="auto">
              <a:xfrm>
                <a:off x="1745" y="1764"/>
                <a:ext cx="3625" cy="47"/>
              </a:xfrm>
              <a:prstGeom prst="rect">
                <a:avLst/>
              </a:prstGeom>
              <a:solidFill>
                <a:srgbClr val="FF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Rectangle 123"/>
              <p:cNvSpPr>
                <a:spLocks noChangeArrowheads="1"/>
              </p:cNvSpPr>
              <p:nvPr/>
            </p:nvSpPr>
            <p:spPr bwMode="auto">
              <a:xfrm>
                <a:off x="1745" y="1811"/>
                <a:ext cx="3625" cy="55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" name="Rectangle 124"/>
              <p:cNvSpPr>
                <a:spLocks noChangeArrowheads="1"/>
              </p:cNvSpPr>
              <p:nvPr/>
            </p:nvSpPr>
            <p:spPr bwMode="auto">
              <a:xfrm>
                <a:off x="1745" y="1866"/>
                <a:ext cx="3625" cy="47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Rectangle 125"/>
              <p:cNvSpPr>
                <a:spLocks noChangeArrowheads="1"/>
              </p:cNvSpPr>
              <p:nvPr/>
            </p:nvSpPr>
            <p:spPr bwMode="auto">
              <a:xfrm>
                <a:off x="1745" y="1913"/>
                <a:ext cx="3625" cy="47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Rectangle 126"/>
              <p:cNvSpPr>
                <a:spLocks noChangeArrowheads="1"/>
              </p:cNvSpPr>
              <p:nvPr/>
            </p:nvSpPr>
            <p:spPr bwMode="auto">
              <a:xfrm>
                <a:off x="1745" y="1960"/>
                <a:ext cx="3625" cy="55"/>
              </a:xfrm>
              <a:prstGeom prst="rect">
                <a:avLst/>
              </a:prstGeom>
              <a:solidFill>
                <a:srgbClr val="FF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Rectangle 127"/>
              <p:cNvSpPr>
                <a:spLocks noChangeArrowheads="1"/>
              </p:cNvSpPr>
              <p:nvPr/>
            </p:nvSpPr>
            <p:spPr bwMode="auto">
              <a:xfrm>
                <a:off x="1745" y="2015"/>
                <a:ext cx="3625" cy="54"/>
              </a:xfrm>
              <a:prstGeom prst="rect">
                <a:avLst/>
              </a:prstGeom>
              <a:solidFill>
                <a:srgbClr val="FF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Rectangle 128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3625" cy="56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Rectangle 129"/>
              <p:cNvSpPr>
                <a:spLocks noChangeArrowheads="1"/>
              </p:cNvSpPr>
              <p:nvPr/>
            </p:nvSpPr>
            <p:spPr bwMode="auto">
              <a:xfrm>
                <a:off x="1745" y="2125"/>
                <a:ext cx="3625" cy="62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Rectangle 130"/>
              <p:cNvSpPr>
                <a:spLocks noChangeArrowheads="1"/>
              </p:cNvSpPr>
              <p:nvPr/>
            </p:nvSpPr>
            <p:spPr bwMode="auto">
              <a:xfrm>
                <a:off x="1745" y="2187"/>
                <a:ext cx="3625" cy="78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Rectangle 131"/>
              <p:cNvSpPr>
                <a:spLocks noChangeArrowheads="1"/>
              </p:cNvSpPr>
              <p:nvPr/>
            </p:nvSpPr>
            <p:spPr bwMode="auto">
              <a:xfrm>
                <a:off x="1745" y="2265"/>
                <a:ext cx="3625" cy="71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Rectangle 132"/>
              <p:cNvSpPr>
                <a:spLocks noChangeArrowheads="1"/>
              </p:cNvSpPr>
              <p:nvPr/>
            </p:nvSpPr>
            <p:spPr bwMode="auto">
              <a:xfrm>
                <a:off x="1745" y="2336"/>
                <a:ext cx="3625" cy="101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Rectangle 133"/>
              <p:cNvSpPr>
                <a:spLocks noChangeArrowheads="1"/>
              </p:cNvSpPr>
              <p:nvPr/>
            </p:nvSpPr>
            <p:spPr bwMode="auto">
              <a:xfrm>
                <a:off x="1745" y="2437"/>
                <a:ext cx="3625" cy="118"/>
              </a:xfrm>
              <a:prstGeom prst="rect">
                <a:avLst/>
              </a:prstGeom>
              <a:solidFill>
                <a:srgbClr val="FF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Rectangle 134"/>
              <p:cNvSpPr>
                <a:spLocks noChangeArrowheads="1"/>
              </p:cNvSpPr>
              <p:nvPr/>
            </p:nvSpPr>
            <p:spPr bwMode="auto">
              <a:xfrm>
                <a:off x="1745" y="2555"/>
                <a:ext cx="3625" cy="204"/>
              </a:xfrm>
              <a:prstGeom prst="rect">
                <a:avLst/>
              </a:prstGeom>
              <a:solidFill>
                <a:srgbClr val="FF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0" name="Rectangle 135"/>
              <p:cNvSpPr>
                <a:spLocks noChangeArrowheads="1"/>
              </p:cNvSpPr>
              <p:nvPr/>
            </p:nvSpPr>
            <p:spPr bwMode="auto">
              <a:xfrm>
                <a:off x="1745" y="2759"/>
                <a:ext cx="3625" cy="90"/>
              </a:xfrm>
              <a:prstGeom prst="rect">
                <a:avLst/>
              </a:prstGeom>
              <a:solidFill>
                <a:srgbClr val="FF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8" name="Rectangle 164"/>
            <p:cNvSpPr>
              <a:spLocks noChangeArrowheads="1"/>
            </p:cNvSpPr>
            <p:nvPr/>
          </p:nvSpPr>
          <p:spPr bwMode="auto">
            <a:xfrm>
              <a:off x="3209561" y="4134662"/>
              <a:ext cx="2369361" cy="32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ＭＳ Ｐゴシック" panose="020B0600070205080204" pitchFamily="50" charset="-128"/>
                </a:rPr>
                <a:t>Insurance industry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9" name="Group 168"/>
            <p:cNvGrpSpPr>
              <a:grpSpLocks/>
            </p:cNvGrpSpPr>
            <p:nvPr/>
          </p:nvGrpSpPr>
          <p:grpSpPr bwMode="auto">
            <a:xfrm>
              <a:off x="2616715" y="3722368"/>
              <a:ext cx="3383067" cy="1059669"/>
              <a:chOff x="2736" y="2180"/>
              <a:chExt cx="1672" cy="586"/>
            </a:xfrm>
          </p:grpSpPr>
          <p:sp>
            <p:nvSpPr>
              <p:cNvPr id="61" name="Oval 165"/>
              <p:cNvSpPr>
                <a:spLocks noChangeArrowheads="1"/>
              </p:cNvSpPr>
              <p:nvPr/>
            </p:nvSpPr>
            <p:spPr bwMode="auto">
              <a:xfrm>
                <a:off x="2747" y="2191"/>
                <a:ext cx="1661" cy="575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62" name="Picture 16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2180"/>
                <a:ext cx="1662" cy="576"/>
              </a:xfrm>
              <a:prstGeom prst="ellipse">
                <a:avLst/>
              </a:prstGeom>
              <a:ln>
                <a:noFill/>
              </a:ln>
              <a:effectLst>
                <a:glow rad="12700">
                  <a:schemeClr val="accent1">
                    <a:alpha val="40000"/>
                  </a:schemeClr>
                </a:glow>
                <a:outerShdw blurRad="12700" dist="50800" dir="1740000" sx="30000" sy="30000" algn="ctr" rotWithShape="0">
                  <a:srgbClr val="DF6907">
                    <a:alpha val="87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Oval 167"/>
              <p:cNvSpPr>
                <a:spLocks noChangeArrowheads="1"/>
              </p:cNvSpPr>
              <p:nvPr/>
            </p:nvSpPr>
            <p:spPr bwMode="auto">
              <a:xfrm>
                <a:off x="2736" y="2180"/>
                <a:ext cx="1661" cy="257"/>
              </a:xfrm>
              <a:prstGeom prst="ellipse">
                <a:avLst/>
              </a:prstGeom>
              <a:no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30" name="Rectangle 169"/>
            <p:cNvSpPr>
              <a:spLocks noChangeArrowheads="1"/>
            </p:cNvSpPr>
            <p:nvPr/>
          </p:nvSpPr>
          <p:spPr bwMode="auto">
            <a:xfrm>
              <a:off x="3185281" y="3883307"/>
              <a:ext cx="2519090" cy="66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ahoma" panose="020B0604030504040204" pitchFamily="34" charset="0"/>
                </a:rPr>
                <a:t>Insurance </a:t>
              </a:r>
              <a:r>
                <a:rPr kumimoji="1" lang="en-US" altLang="ja-JP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and pension </a:t>
              </a:r>
              <a:r>
                <a:rPr kumimoji="1" lang="ja-JP" altLang="ja-JP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ahoma" panose="020B0604030504040204" pitchFamily="34" charset="0"/>
                </a:rPr>
                <a:t>industry</a:t>
              </a:r>
              <a:r>
                <a:rPr kumimoji="1" lang="en-US" altLang="ja-JP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anose="020B0604030504040204" pitchFamily="34" charset="0"/>
              </a:endParaRPr>
            </a:p>
          </p:txBody>
        </p:sp>
        <p:grpSp>
          <p:nvGrpSpPr>
            <p:cNvPr id="31" name="Group 173"/>
            <p:cNvGrpSpPr>
              <a:grpSpLocks/>
            </p:cNvGrpSpPr>
            <p:nvPr/>
          </p:nvGrpSpPr>
          <p:grpSpPr bwMode="auto">
            <a:xfrm>
              <a:off x="3715402" y="3263058"/>
              <a:ext cx="1185692" cy="479202"/>
              <a:chOff x="3279" y="1926"/>
              <a:chExt cx="586" cy="265"/>
            </a:xfrm>
          </p:grpSpPr>
          <p:sp>
            <p:nvSpPr>
              <p:cNvPr id="58" name="Freeform 170"/>
              <p:cNvSpPr>
                <a:spLocks/>
              </p:cNvSpPr>
              <p:nvPr/>
            </p:nvSpPr>
            <p:spPr bwMode="auto">
              <a:xfrm>
                <a:off x="3290" y="1937"/>
                <a:ext cx="575" cy="254"/>
              </a:xfrm>
              <a:custGeom>
                <a:avLst/>
                <a:gdLst>
                  <a:gd name="T0" fmla="*/ 0 w 575"/>
                  <a:gd name="T1" fmla="*/ 73 h 254"/>
                  <a:gd name="T2" fmla="*/ 98 w 575"/>
                  <a:gd name="T3" fmla="*/ 73 h 254"/>
                  <a:gd name="T4" fmla="*/ 98 w 575"/>
                  <a:gd name="T5" fmla="*/ 254 h 254"/>
                  <a:gd name="T6" fmla="*/ 478 w 575"/>
                  <a:gd name="T7" fmla="*/ 254 h 254"/>
                  <a:gd name="T8" fmla="*/ 478 w 575"/>
                  <a:gd name="T9" fmla="*/ 73 h 254"/>
                  <a:gd name="T10" fmla="*/ 575 w 575"/>
                  <a:gd name="T11" fmla="*/ 73 h 254"/>
                  <a:gd name="T12" fmla="*/ 288 w 575"/>
                  <a:gd name="T13" fmla="*/ 0 h 254"/>
                  <a:gd name="T14" fmla="*/ 0 w 575"/>
                  <a:gd name="T15" fmla="*/ 7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5" h="254">
                    <a:moveTo>
                      <a:pt x="0" y="73"/>
                    </a:moveTo>
                    <a:lnTo>
                      <a:pt x="98" y="73"/>
                    </a:lnTo>
                    <a:lnTo>
                      <a:pt x="98" y="254"/>
                    </a:lnTo>
                    <a:lnTo>
                      <a:pt x="478" y="254"/>
                    </a:lnTo>
                    <a:lnTo>
                      <a:pt x="478" y="73"/>
                    </a:lnTo>
                    <a:lnTo>
                      <a:pt x="575" y="73"/>
                    </a:lnTo>
                    <a:lnTo>
                      <a:pt x="288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171"/>
              <p:cNvSpPr>
                <a:spLocks/>
              </p:cNvSpPr>
              <p:nvPr/>
            </p:nvSpPr>
            <p:spPr bwMode="auto">
              <a:xfrm>
                <a:off x="3279" y="1926"/>
                <a:ext cx="575" cy="254"/>
              </a:xfrm>
              <a:custGeom>
                <a:avLst/>
                <a:gdLst>
                  <a:gd name="T0" fmla="*/ 0 w 575"/>
                  <a:gd name="T1" fmla="*/ 73 h 254"/>
                  <a:gd name="T2" fmla="*/ 98 w 575"/>
                  <a:gd name="T3" fmla="*/ 73 h 254"/>
                  <a:gd name="T4" fmla="*/ 98 w 575"/>
                  <a:gd name="T5" fmla="*/ 254 h 254"/>
                  <a:gd name="T6" fmla="*/ 477 w 575"/>
                  <a:gd name="T7" fmla="*/ 254 h 254"/>
                  <a:gd name="T8" fmla="*/ 477 w 575"/>
                  <a:gd name="T9" fmla="*/ 73 h 254"/>
                  <a:gd name="T10" fmla="*/ 575 w 575"/>
                  <a:gd name="T11" fmla="*/ 73 h 254"/>
                  <a:gd name="T12" fmla="*/ 288 w 575"/>
                  <a:gd name="T13" fmla="*/ 0 h 254"/>
                  <a:gd name="T14" fmla="*/ 0 w 575"/>
                  <a:gd name="T15" fmla="*/ 7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5" h="254">
                    <a:moveTo>
                      <a:pt x="0" y="73"/>
                    </a:moveTo>
                    <a:lnTo>
                      <a:pt x="98" y="73"/>
                    </a:lnTo>
                    <a:lnTo>
                      <a:pt x="98" y="254"/>
                    </a:lnTo>
                    <a:lnTo>
                      <a:pt x="477" y="254"/>
                    </a:lnTo>
                    <a:lnTo>
                      <a:pt x="477" y="73"/>
                    </a:lnTo>
                    <a:lnTo>
                      <a:pt x="575" y="73"/>
                    </a:lnTo>
                    <a:lnTo>
                      <a:pt x="288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A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172"/>
              <p:cNvSpPr>
                <a:spLocks/>
              </p:cNvSpPr>
              <p:nvPr/>
            </p:nvSpPr>
            <p:spPr bwMode="auto">
              <a:xfrm>
                <a:off x="3279" y="1926"/>
                <a:ext cx="575" cy="254"/>
              </a:xfrm>
              <a:custGeom>
                <a:avLst/>
                <a:gdLst>
                  <a:gd name="T0" fmla="*/ 0 w 575"/>
                  <a:gd name="T1" fmla="*/ 73 h 254"/>
                  <a:gd name="T2" fmla="*/ 98 w 575"/>
                  <a:gd name="T3" fmla="*/ 73 h 254"/>
                  <a:gd name="T4" fmla="*/ 98 w 575"/>
                  <a:gd name="T5" fmla="*/ 254 h 254"/>
                  <a:gd name="T6" fmla="*/ 477 w 575"/>
                  <a:gd name="T7" fmla="*/ 254 h 254"/>
                  <a:gd name="T8" fmla="*/ 477 w 575"/>
                  <a:gd name="T9" fmla="*/ 73 h 254"/>
                  <a:gd name="T10" fmla="*/ 575 w 575"/>
                  <a:gd name="T11" fmla="*/ 73 h 254"/>
                  <a:gd name="T12" fmla="*/ 288 w 575"/>
                  <a:gd name="T13" fmla="*/ 0 h 254"/>
                  <a:gd name="T14" fmla="*/ 0 w 575"/>
                  <a:gd name="T15" fmla="*/ 7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5" h="254">
                    <a:moveTo>
                      <a:pt x="0" y="73"/>
                    </a:moveTo>
                    <a:lnTo>
                      <a:pt x="98" y="73"/>
                    </a:lnTo>
                    <a:lnTo>
                      <a:pt x="98" y="254"/>
                    </a:lnTo>
                    <a:lnTo>
                      <a:pt x="477" y="254"/>
                    </a:lnTo>
                    <a:lnTo>
                      <a:pt x="477" y="73"/>
                    </a:lnTo>
                    <a:lnTo>
                      <a:pt x="575" y="73"/>
                    </a:lnTo>
                    <a:lnTo>
                      <a:pt x="288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2" name="Group 177"/>
            <p:cNvGrpSpPr>
              <a:grpSpLocks/>
            </p:cNvGrpSpPr>
            <p:nvPr/>
          </p:nvGrpSpPr>
          <p:grpSpPr bwMode="auto">
            <a:xfrm>
              <a:off x="5714487" y="3519837"/>
              <a:ext cx="888257" cy="793847"/>
              <a:chOff x="4267" y="2068"/>
              <a:chExt cx="439" cy="439"/>
            </a:xfrm>
          </p:grpSpPr>
          <p:sp>
            <p:nvSpPr>
              <p:cNvPr id="55" name="Freeform 174"/>
              <p:cNvSpPr>
                <a:spLocks/>
              </p:cNvSpPr>
              <p:nvPr/>
            </p:nvSpPr>
            <p:spPr bwMode="auto">
              <a:xfrm>
                <a:off x="4278" y="2080"/>
                <a:ext cx="428" cy="427"/>
              </a:xfrm>
              <a:custGeom>
                <a:avLst/>
                <a:gdLst>
                  <a:gd name="T0" fmla="*/ 135 w 428"/>
                  <a:gd name="T1" fmla="*/ 0 h 427"/>
                  <a:gd name="T2" fmla="*/ 184 w 428"/>
                  <a:gd name="T3" fmla="*/ 50 h 427"/>
                  <a:gd name="T4" fmla="*/ 0 w 428"/>
                  <a:gd name="T5" fmla="*/ 234 h 427"/>
                  <a:gd name="T6" fmla="*/ 194 w 428"/>
                  <a:gd name="T7" fmla="*/ 427 h 427"/>
                  <a:gd name="T8" fmla="*/ 378 w 428"/>
                  <a:gd name="T9" fmla="*/ 243 h 427"/>
                  <a:gd name="T10" fmla="*/ 428 w 428"/>
                  <a:gd name="T11" fmla="*/ 293 h 427"/>
                  <a:gd name="T12" fmla="*/ 356 w 428"/>
                  <a:gd name="T13" fmla="*/ 72 h 427"/>
                  <a:gd name="T14" fmla="*/ 135 w 428"/>
                  <a:gd name="T15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427">
                    <a:moveTo>
                      <a:pt x="135" y="0"/>
                    </a:moveTo>
                    <a:lnTo>
                      <a:pt x="184" y="50"/>
                    </a:lnTo>
                    <a:lnTo>
                      <a:pt x="0" y="234"/>
                    </a:lnTo>
                    <a:lnTo>
                      <a:pt x="194" y="427"/>
                    </a:lnTo>
                    <a:lnTo>
                      <a:pt x="378" y="243"/>
                    </a:lnTo>
                    <a:lnTo>
                      <a:pt x="428" y="293"/>
                    </a:lnTo>
                    <a:lnTo>
                      <a:pt x="356" y="7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175"/>
              <p:cNvSpPr>
                <a:spLocks/>
              </p:cNvSpPr>
              <p:nvPr/>
            </p:nvSpPr>
            <p:spPr bwMode="auto">
              <a:xfrm>
                <a:off x="4267" y="2068"/>
                <a:ext cx="428" cy="428"/>
              </a:xfrm>
              <a:custGeom>
                <a:avLst/>
                <a:gdLst>
                  <a:gd name="T0" fmla="*/ 134 w 428"/>
                  <a:gd name="T1" fmla="*/ 0 h 428"/>
                  <a:gd name="T2" fmla="*/ 184 w 428"/>
                  <a:gd name="T3" fmla="*/ 50 h 428"/>
                  <a:gd name="T4" fmla="*/ 0 w 428"/>
                  <a:gd name="T5" fmla="*/ 234 h 428"/>
                  <a:gd name="T6" fmla="*/ 194 w 428"/>
                  <a:gd name="T7" fmla="*/ 428 h 428"/>
                  <a:gd name="T8" fmla="*/ 378 w 428"/>
                  <a:gd name="T9" fmla="*/ 244 h 428"/>
                  <a:gd name="T10" fmla="*/ 428 w 428"/>
                  <a:gd name="T11" fmla="*/ 294 h 428"/>
                  <a:gd name="T12" fmla="*/ 356 w 428"/>
                  <a:gd name="T13" fmla="*/ 72 h 428"/>
                  <a:gd name="T14" fmla="*/ 134 w 428"/>
                  <a:gd name="T1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428">
                    <a:moveTo>
                      <a:pt x="134" y="0"/>
                    </a:moveTo>
                    <a:lnTo>
                      <a:pt x="184" y="50"/>
                    </a:lnTo>
                    <a:lnTo>
                      <a:pt x="0" y="234"/>
                    </a:lnTo>
                    <a:lnTo>
                      <a:pt x="194" y="428"/>
                    </a:lnTo>
                    <a:lnTo>
                      <a:pt x="378" y="244"/>
                    </a:lnTo>
                    <a:lnTo>
                      <a:pt x="428" y="294"/>
                    </a:lnTo>
                    <a:lnTo>
                      <a:pt x="356" y="7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A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176"/>
              <p:cNvSpPr>
                <a:spLocks/>
              </p:cNvSpPr>
              <p:nvPr/>
            </p:nvSpPr>
            <p:spPr bwMode="auto">
              <a:xfrm>
                <a:off x="4267" y="2068"/>
                <a:ext cx="428" cy="428"/>
              </a:xfrm>
              <a:custGeom>
                <a:avLst/>
                <a:gdLst>
                  <a:gd name="T0" fmla="*/ 134 w 428"/>
                  <a:gd name="T1" fmla="*/ 0 h 428"/>
                  <a:gd name="T2" fmla="*/ 184 w 428"/>
                  <a:gd name="T3" fmla="*/ 50 h 428"/>
                  <a:gd name="T4" fmla="*/ 0 w 428"/>
                  <a:gd name="T5" fmla="*/ 234 h 428"/>
                  <a:gd name="T6" fmla="*/ 194 w 428"/>
                  <a:gd name="T7" fmla="*/ 428 h 428"/>
                  <a:gd name="T8" fmla="*/ 378 w 428"/>
                  <a:gd name="T9" fmla="*/ 244 h 428"/>
                  <a:gd name="T10" fmla="*/ 428 w 428"/>
                  <a:gd name="T11" fmla="*/ 294 h 428"/>
                  <a:gd name="T12" fmla="*/ 356 w 428"/>
                  <a:gd name="T13" fmla="*/ 72 h 428"/>
                  <a:gd name="T14" fmla="*/ 134 w 428"/>
                  <a:gd name="T1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428">
                    <a:moveTo>
                      <a:pt x="134" y="0"/>
                    </a:moveTo>
                    <a:lnTo>
                      <a:pt x="184" y="50"/>
                    </a:lnTo>
                    <a:lnTo>
                      <a:pt x="0" y="234"/>
                    </a:lnTo>
                    <a:lnTo>
                      <a:pt x="194" y="428"/>
                    </a:lnTo>
                    <a:lnTo>
                      <a:pt x="378" y="244"/>
                    </a:lnTo>
                    <a:lnTo>
                      <a:pt x="428" y="294"/>
                    </a:lnTo>
                    <a:lnTo>
                      <a:pt x="356" y="72"/>
                    </a:lnTo>
                    <a:lnTo>
                      <a:pt x="13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3" name="Group 181"/>
            <p:cNvGrpSpPr>
              <a:grpSpLocks/>
            </p:cNvGrpSpPr>
            <p:nvPr/>
          </p:nvGrpSpPr>
          <p:grpSpPr bwMode="auto">
            <a:xfrm>
              <a:off x="2015776" y="3429422"/>
              <a:ext cx="1025846" cy="916812"/>
              <a:chOff x="2439" y="2018"/>
              <a:chExt cx="507" cy="507"/>
            </a:xfrm>
          </p:grpSpPr>
          <p:sp>
            <p:nvSpPr>
              <p:cNvPr id="52" name="Freeform 178"/>
              <p:cNvSpPr>
                <a:spLocks/>
              </p:cNvSpPr>
              <p:nvPr/>
            </p:nvSpPr>
            <p:spPr bwMode="auto">
              <a:xfrm>
                <a:off x="2450" y="2029"/>
                <a:ext cx="496" cy="496"/>
              </a:xfrm>
              <a:custGeom>
                <a:avLst/>
                <a:gdLst>
                  <a:gd name="T0" fmla="*/ 0 w 496"/>
                  <a:gd name="T1" fmla="*/ 382 h 496"/>
                  <a:gd name="T2" fmla="*/ 65 w 496"/>
                  <a:gd name="T3" fmla="*/ 317 h 496"/>
                  <a:gd name="T4" fmla="*/ 244 w 496"/>
                  <a:gd name="T5" fmla="*/ 496 h 496"/>
                  <a:gd name="T6" fmla="*/ 496 w 496"/>
                  <a:gd name="T7" fmla="*/ 244 h 496"/>
                  <a:gd name="T8" fmla="*/ 317 w 496"/>
                  <a:gd name="T9" fmla="*/ 65 h 496"/>
                  <a:gd name="T10" fmla="*/ 382 w 496"/>
                  <a:gd name="T11" fmla="*/ 0 h 496"/>
                  <a:gd name="T12" fmla="*/ 119 w 496"/>
                  <a:gd name="T13" fmla="*/ 119 h 496"/>
                  <a:gd name="T14" fmla="*/ 0 w 496"/>
                  <a:gd name="T15" fmla="*/ 38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96">
                    <a:moveTo>
                      <a:pt x="0" y="382"/>
                    </a:moveTo>
                    <a:lnTo>
                      <a:pt x="65" y="317"/>
                    </a:lnTo>
                    <a:lnTo>
                      <a:pt x="244" y="496"/>
                    </a:lnTo>
                    <a:lnTo>
                      <a:pt x="496" y="244"/>
                    </a:lnTo>
                    <a:lnTo>
                      <a:pt x="317" y="65"/>
                    </a:lnTo>
                    <a:lnTo>
                      <a:pt x="382" y="0"/>
                    </a:lnTo>
                    <a:lnTo>
                      <a:pt x="119" y="119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179"/>
              <p:cNvSpPr>
                <a:spLocks/>
              </p:cNvSpPr>
              <p:nvPr/>
            </p:nvSpPr>
            <p:spPr bwMode="auto">
              <a:xfrm>
                <a:off x="2439" y="2018"/>
                <a:ext cx="495" cy="496"/>
              </a:xfrm>
              <a:custGeom>
                <a:avLst/>
                <a:gdLst>
                  <a:gd name="T0" fmla="*/ 0 w 495"/>
                  <a:gd name="T1" fmla="*/ 382 h 496"/>
                  <a:gd name="T2" fmla="*/ 65 w 495"/>
                  <a:gd name="T3" fmla="*/ 317 h 496"/>
                  <a:gd name="T4" fmla="*/ 243 w 495"/>
                  <a:gd name="T5" fmla="*/ 496 h 496"/>
                  <a:gd name="T6" fmla="*/ 495 w 495"/>
                  <a:gd name="T7" fmla="*/ 243 h 496"/>
                  <a:gd name="T8" fmla="*/ 317 w 495"/>
                  <a:gd name="T9" fmla="*/ 65 h 496"/>
                  <a:gd name="T10" fmla="*/ 382 w 495"/>
                  <a:gd name="T11" fmla="*/ 0 h 496"/>
                  <a:gd name="T12" fmla="*/ 119 w 495"/>
                  <a:gd name="T13" fmla="*/ 119 h 496"/>
                  <a:gd name="T14" fmla="*/ 0 w 495"/>
                  <a:gd name="T15" fmla="*/ 38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5" h="496">
                    <a:moveTo>
                      <a:pt x="0" y="382"/>
                    </a:moveTo>
                    <a:lnTo>
                      <a:pt x="65" y="317"/>
                    </a:lnTo>
                    <a:lnTo>
                      <a:pt x="243" y="496"/>
                    </a:lnTo>
                    <a:lnTo>
                      <a:pt x="495" y="243"/>
                    </a:lnTo>
                    <a:lnTo>
                      <a:pt x="317" y="65"/>
                    </a:lnTo>
                    <a:lnTo>
                      <a:pt x="382" y="0"/>
                    </a:lnTo>
                    <a:lnTo>
                      <a:pt x="119" y="119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A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180"/>
              <p:cNvSpPr>
                <a:spLocks/>
              </p:cNvSpPr>
              <p:nvPr/>
            </p:nvSpPr>
            <p:spPr bwMode="auto">
              <a:xfrm>
                <a:off x="2439" y="2018"/>
                <a:ext cx="495" cy="496"/>
              </a:xfrm>
              <a:custGeom>
                <a:avLst/>
                <a:gdLst>
                  <a:gd name="T0" fmla="*/ 0 w 495"/>
                  <a:gd name="T1" fmla="*/ 382 h 496"/>
                  <a:gd name="T2" fmla="*/ 65 w 495"/>
                  <a:gd name="T3" fmla="*/ 317 h 496"/>
                  <a:gd name="T4" fmla="*/ 243 w 495"/>
                  <a:gd name="T5" fmla="*/ 496 h 496"/>
                  <a:gd name="T6" fmla="*/ 495 w 495"/>
                  <a:gd name="T7" fmla="*/ 243 h 496"/>
                  <a:gd name="T8" fmla="*/ 317 w 495"/>
                  <a:gd name="T9" fmla="*/ 65 h 496"/>
                  <a:gd name="T10" fmla="*/ 382 w 495"/>
                  <a:gd name="T11" fmla="*/ 0 h 496"/>
                  <a:gd name="T12" fmla="*/ 119 w 495"/>
                  <a:gd name="T13" fmla="*/ 119 h 496"/>
                  <a:gd name="T14" fmla="*/ 0 w 495"/>
                  <a:gd name="T15" fmla="*/ 38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5" h="496">
                    <a:moveTo>
                      <a:pt x="0" y="382"/>
                    </a:moveTo>
                    <a:lnTo>
                      <a:pt x="65" y="317"/>
                    </a:lnTo>
                    <a:lnTo>
                      <a:pt x="243" y="496"/>
                    </a:lnTo>
                    <a:lnTo>
                      <a:pt x="495" y="243"/>
                    </a:lnTo>
                    <a:lnTo>
                      <a:pt x="317" y="65"/>
                    </a:lnTo>
                    <a:lnTo>
                      <a:pt x="382" y="0"/>
                    </a:lnTo>
                    <a:lnTo>
                      <a:pt x="119" y="119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" name="円/楕円 4"/>
          <p:cNvSpPr/>
          <p:nvPr/>
        </p:nvSpPr>
        <p:spPr>
          <a:xfrm>
            <a:off x="849332" y="2002447"/>
            <a:ext cx="1708628" cy="8504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Financial Stability</a:t>
            </a:r>
            <a:endParaRPr kumimoji="1" lang="ja-JP" altLang="en-US" dirty="0"/>
          </a:p>
        </p:txBody>
      </p:sp>
      <p:sp>
        <p:nvSpPr>
          <p:cNvPr id="195" name="円/楕円 194"/>
          <p:cNvSpPr/>
          <p:nvPr/>
        </p:nvSpPr>
        <p:spPr>
          <a:xfrm>
            <a:off x="801168" y="2924944"/>
            <a:ext cx="1708628" cy="8504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Macro  economy</a:t>
            </a:r>
            <a:endParaRPr kumimoji="1" lang="ja-JP" altLang="en-US" dirty="0"/>
          </a:p>
        </p:txBody>
      </p:sp>
      <p:sp>
        <p:nvSpPr>
          <p:cNvPr id="196" name="円/楕円 195"/>
          <p:cNvSpPr/>
          <p:nvPr/>
        </p:nvSpPr>
        <p:spPr>
          <a:xfrm>
            <a:off x="2375264" y="2492896"/>
            <a:ext cx="2314336" cy="7887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Sustainable development</a:t>
            </a:r>
            <a:endParaRPr kumimoji="1" lang="ja-JP" altLang="en-US" dirty="0"/>
          </a:p>
        </p:txBody>
      </p:sp>
      <p:sp>
        <p:nvSpPr>
          <p:cNvPr id="197" name="円/楕円 196"/>
          <p:cNvSpPr/>
          <p:nvPr/>
        </p:nvSpPr>
        <p:spPr>
          <a:xfrm>
            <a:off x="4862255" y="2420889"/>
            <a:ext cx="1555537" cy="819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Financial inclusion</a:t>
            </a:r>
            <a:endParaRPr kumimoji="1" lang="ja-JP" altLang="en-US" dirty="0"/>
          </a:p>
        </p:txBody>
      </p:sp>
      <p:sp>
        <p:nvSpPr>
          <p:cNvPr id="198" name="円/楕円 197"/>
          <p:cNvSpPr/>
          <p:nvPr/>
        </p:nvSpPr>
        <p:spPr>
          <a:xfrm>
            <a:off x="6600936" y="1988840"/>
            <a:ext cx="1708628" cy="8504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Social security</a:t>
            </a:r>
            <a:endParaRPr kumimoji="1" lang="ja-JP" altLang="en-US" dirty="0"/>
          </a:p>
        </p:txBody>
      </p:sp>
      <p:sp>
        <p:nvSpPr>
          <p:cNvPr id="199" name="円/楕円 198"/>
          <p:cNvSpPr/>
          <p:nvPr/>
        </p:nvSpPr>
        <p:spPr>
          <a:xfrm>
            <a:off x="6653380" y="2938551"/>
            <a:ext cx="1708628" cy="8504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Insurance protection</a:t>
            </a:r>
            <a:endParaRPr kumimoji="1" lang="ja-JP" altLang="en-US" dirty="0"/>
          </a:p>
        </p:txBody>
      </p:sp>
      <p:sp>
        <p:nvSpPr>
          <p:cNvPr id="64" name="額縁 63"/>
          <p:cNvSpPr/>
          <p:nvPr/>
        </p:nvSpPr>
        <p:spPr>
          <a:xfrm>
            <a:off x="6732240" y="4999806"/>
            <a:ext cx="2160240" cy="1254601"/>
          </a:xfrm>
          <a:prstGeom prst="bevel">
            <a:avLst/>
          </a:prstGeom>
          <a:solidFill>
            <a:srgbClr val="3D93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Microinsurance</a:t>
            </a:r>
            <a:r>
              <a:rPr lang="en-US" altLang="ja-JP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disaster risk financing</a:t>
            </a:r>
            <a:endParaRPr kumimoji="1" lang="ja-JP" altLang="en-US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4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3" grpId="0" animBg="1"/>
      <p:bldP spid="194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568952" cy="58326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ja-JP" sz="2400" dirty="0" smtClean="0"/>
              <a:t>Participants include experts from the insurance, pensions and financial industries, academic specialists and policymakers and regulators</a:t>
            </a:r>
          </a:p>
          <a:p>
            <a:pPr marL="514350" lvl="1" indent="-284163" eaLnBrk="1" hangingPunct="1">
              <a:spcBef>
                <a:spcPts val="900"/>
              </a:spcBef>
            </a:pPr>
            <a:r>
              <a:rPr lang="en-US" altLang="ja-JP" sz="1800" dirty="0" smtClean="0"/>
              <a:t>Participants (as of March 31, 2015): Nippon Life </a:t>
            </a:r>
            <a:r>
              <a:rPr lang="en-US" altLang="ja-JP" sz="1800" dirty="0" smtClean="0">
                <a:solidFill>
                  <a:srgbClr val="0070C0"/>
                </a:solidFill>
              </a:rPr>
              <a:t>(</a:t>
            </a:r>
            <a:r>
              <a:rPr lang="en-US" altLang="ja-JP" sz="1800" dirty="0">
                <a:solidFill>
                  <a:srgbClr val="0070C0"/>
                </a:solidFill>
              </a:rPr>
              <a:t>S</a:t>
            </a:r>
            <a:r>
              <a:rPr lang="en-US" altLang="ja-JP" sz="1800" dirty="0" smtClean="0">
                <a:solidFill>
                  <a:srgbClr val="0070C0"/>
                </a:solidFill>
              </a:rPr>
              <a:t>herpa)</a:t>
            </a:r>
            <a:r>
              <a:rPr lang="en-US" altLang="ja-JP" sz="1800" dirty="0" smtClean="0"/>
              <a:t>,  </a:t>
            </a:r>
            <a:r>
              <a:rPr lang="en-US" altLang="ja-JP" sz="1800" dirty="0" err="1" smtClean="0"/>
              <a:t>Jardine</a:t>
            </a:r>
            <a:r>
              <a:rPr lang="en-US" altLang="ja-JP" sz="1800" dirty="0" smtClean="0"/>
              <a:t> Matheson </a:t>
            </a:r>
            <a:r>
              <a:rPr lang="en-US" altLang="ja-JP" sz="1800" dirty="0" smtClean="0">
                <a:solidFill>
                  <a:srgbClr val="0070C0"/>
                </a:solidFill>
              </a:rPr>
              <a:t>(Vice Sherpa)</a:t>
            </a:r>
            <a:r>
              <a:rPr lang="en-US" altLang="ja-JP" sz="1800" dirty="0" smtClean="0"/>
              <a:t>, ADB, AIA Group, ASEAN Insurance Council/</a:t>
            </a:r>
            <a:r>
              <a:rPr lang="en-US" altLang="ja-JP" sz="1800" dirty="0" err="1" smtClean="0"/>
              <a:t>WanaArtha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Life, ASEAN Secretariat, </a:t>
            </a:r>
            <a:r>
              <a:rPr lang="es-ES" altLang="ja-JP" sz="1800" dirty="0"/>
              <a:t>Asociación de Aseguradores de Chile, </a:t>
            </a:r>
            <a:r>
              <a:rPr lang="en-US" altLang="ja-JP" sz="1800" dirty="0" smtClean="0"/>
              <a:t>Association of Insurance Supervisory Authorities of Developing Countries/Association of Insurers and Reinsurers of Developing Countries, Australian APEC Study Centre at RMIT University, Australian Super, Australian Treasury, Barnert Global</a:t>
            </a:r>
            <a:r>
              <a:rPr lang="en-US" altLang="ja-JP" sz="1800" dirty="0" smtClean="0">
                <a:solidFill>
                  <a:srgbClr val="0070C0"/>
                </a:solidFill>
              </a:rPr>
              <a:t>(regulatory and micro-insurance)</a:t>
            </a:r>
            <a:r>
              <a:rPr lang="en-US" altLang="ja-JP" sz="1800" dirty="0" smtClean="0"/>
              <a:t>, Canadian Pension Plan Investment Board Asia, Cathay Life, Citigroup</a:t>
            </a:r>
            <a:r>
              <a:rPr lang="en-US" altLang="ja-JP" sz="1800" dirty="0" smtClean="0">
                <a:solidFill>
                  <a:srgbClr val="0070C0"/>
                </a:solidFill>
              </a:rPr>
              <a:t>(retirement income)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, </a:t>
            </a:r>
            <a:r>
              <a:rPr lang="en-US" altLang="ja-JP" sz="1800" dirty="0" smtClean="0"/>
              <a:t>Great Eastern Life, HK-APEC Trade Policy Study Group, Hong Kong University of Science and Technology, IAG, ING Bank Singapore, International Insurance Society</a:t>
            </a:r>
            <a:r>
              <a:rPr lang="en-US" altLang="ja-JP" sz="1800" dirty="0" smtClean="0">
                <a:solidFill>
                  <a:srgbClr val="0070C0"/>
                </a:solidFill>
              </a:rPr>
              <a:t>(special advisor)</a:t>
            </a:r>
            <a:r>
              <a:rPr lang="en-US" altLang="ja-JP" sz="1800" dirty="0" smtClean="0"/>
              <a:t>, J.P. Morgan Asset Management Global Real Assets, Life Insurance Association of Malaysia, Manulife, MetLife</a:t>
            </a:r>
            <a:r>
              <a:rPr lang="en-US" altLang="ja-JP" sz="1800" dirty="0" smtClean="0">
                <a:solidFill>
                  <a:srgbClr val="0070C0"/>
                </a:solidFill>
              </a:rPr>
              <a:t>(capital market)</a:t>
            </a:r>
            <a:r>
              <a:rPr lang="en-US" altLang="ja-JP" sz="1800" dirty="0" smtClean="0"/>
              <a:t>, Nomura Securities</a:t>
            </a:r>
            <a:r>
              <a:rPr lang="en-US" altLang="ja-JP" sz="1800" dirty="0" smtClean="0">
                <a:solidFill>
                  <a:srgbClr val="0070C0"/>
                </a:solidFill>
              </a:rPr>
              <a:t>(APFF coordinator)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, </a:t>
            </a:r>
            <a:r>
              <a:rPr lang="en-US" altLang="ja-JP" sz="1800" dirty="0" smtClean="0"/>
              <a:t>OECD, OJK Indonesia, Oliver Wyman, PIMCO, </a:t>
            </a:r>
            <a:r>
              <a:rPr lang="en-US" altLang="ja-JP" sz="1800" dirty="0" err="1" smtClean="0"/>
              <a:t>Pramerica</a:t>
            </a:r>
            <a:r>
              <a:rPr lang="en-US" altLang="ja-JP" sz="1800" dirty="0" smtClean="0"/>
              <a:t> Financial Asia</a:t>
            </a:r>
            <a:r>
              <a:rPr lang="en-US" altLang="ja-JP" sz="1800" dirty="0" smtClean="0">
                <a:solidFill>
                  <a:srgbClr val="0070C0"/>
                </a:solidFill>
              </a:rPr>
              <a:t>(longevity solution)</a:t>
            </a:r>
            <a:r>
              <a:rPr lang="en-US" altLang="ja-JP" sz="1800" dirty="0" smtClean="0"/>
              <a:t>, Prudential Corporation Asia, RFPI Asia, RGA, Samsung Life </a:t>
            </a:r>
            <a:r>
              <a:rPr lang="en-US" altLang="ja-JP" sz="1800" dirty="0" smtClean="0">
                <a:solidFill>
                  <a:srgbClr val="0070C0"/>
                </a:solidFill>
              </a:rPr>
              <a:t>(accounting, and liaison with AOSSG)</a:t>
            </a:r>
            <a:r>
              <a:rPr lang="en-US" altLang="ja-JP" sz="1800" dirty="0" smtClean="0"/>
              <a:t>, Sun Life Financial, </a:t>
            </a:r>
            <a:r>
              <a:rPr lang="en-US" altLang="ja-JP" sz="1800" dirty="0" err="1" smtClean="0"/>
              <a:t>Tokio</a:t>
            </a:r>
            <a:r>
              <a:rPr lang="en-US" altLang="ja-JP" sz="1800" dirty="0" smtClean="0"/>
              <a:t> Marine</a:t>
            </a:r>
            <a:r>
              <a:rPr lang="en-US" altLang="ja-JP" sz="1800" dirty="0" smtClean="0">
                <a:solidFill>
                  <a:srgbClr val="0070C0"/>
                </a:solidFill>
              </a:rPr>
              <a:t>(disaster risk financing)</a:t>
            </a:r>
            <a:r>
              <a:rPr lang="en-US" altLang="ja-JP" sz="1800" dirty="0" smtClean="0"/>
              <a:t>,  ASIFMA </a:t>
            </a:r>
            <a:r>
              <a:rPr lang="en-US" altLang="ja-JP" sz="1800" dirty="0" smtClean="0">
                <a:solidFill>
                  <a:srgbClr val="0070C0"/>
                </a:solidFill>
              </a:rPr>
              <a:t>(observer and liaison with other relevant </a:t>
            </a:r>
            <a:r>
              <a:rPr lang="en-US" altLang="ja-JP" sz="1800" dirty="0" err="1" smtClean="0">
                <a:solidFill>
                  <a:srgbClr val="0070C0"/>
                </a:solidFill>
              </a:rPr>
              <a:t>workstreams</a:t>
            </a:r>
            <a:r>
              <a:rPr lang="en-US" altLang="ja-JP" sz="1800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16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07504" y="163512"/>
            <a:ext cx="8579296" cy="502921"/>
          </a:xfrm>
          <a:prstGeom prst="rect">
            <a:avLst/>
          </a:prstGeom>
          <a:solidFill>
            <a:srgbClr val="0070C0">
              <a:alpha val="99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Composition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workstream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165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1774" y="763588"/>
            <a:ext cx="8804721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The work on retirement income and longevity solution will </a:t>
            </a:r>
            <a:r>
              <a:rPr lang="en-US" altLang="ja-JP" sz="2400" b="1" dirty="0">
                <a:latin typeface="Arial" charset="0"/>
              </a:rPr>
              <a:t>focus </a:t>
            </a:r>
            <a:r>
              <a:rPr lang="en-US" altLang="ja-JP" sz="2400" b="1" dirty="0" smtClean="0">
                <a:latin typeface="Arial" charset="0"/>
              </a:rPr>
              <a:t>on demand- and supply-side issues in the development of lifetime retirement income solutions</a:t>
            </a:r>
            <a:endParaRPr lang="en-US" altLang="ja-JP" sz="2400" b="1" dirty="0">
              <a:latin typeface="Arial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163710" y="163513"/>
            <a:ext cx="8440738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Retirement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ncome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ja-JP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ｌ</a:t>
            </a:r>
            <a:r>
              <a:rPr lang="en-US" altLang="ja-JP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ongevity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solutions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1836113"/>
            <a:ext cx="8917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Figure: Interrelated Issues in Promoting Retirement Security and Longevity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 Solutions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8874"/>
            <a:ext cx="6336704" cy="43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17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0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07950" y="3429000"/>
            <a:ext cx="554355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>
                <a:latin typeface="Arial" charset="0"/>
              </a:rPr>
              <a:t>Unintended consequences might occur if banking regulations were copied for insurers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Insurers play an important role as 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long term investors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Life insurers play an increasing role in the social security system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Diversity</a:t>
            </a:r>
            <a:r>
              <a:rPr lang="en-US" altLang="ja-JP" sz="2000" dirty="0">
                <a:latin typeface="Arial" charset="0"/>
              </a:rPr>
              <a:t> needed to support a sound development of the environment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SzPct val="80000"/>
              <a:defRPr/>
            </a:pPr>
            <a:r>
              <a:rPr lang="en-US" altLang="ja-JP" sz="2000" dirty="0">
                <a:latin typeface="Arial" charset="0"/>
              </a:rPr>
              <a:t> 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8619" y="763588"/>
            <a:ext cx="6551613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>
                <a:latin typeface="Arial" charset="0"/>
              </a:rPr>
              <a:t>Economic-based regime should                                    have a long-term vision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>
                <a:latin typeface="Arial" charset="0"/>
              </a:rPr>
              <a:t>If a short-term-minded </a:t>
            </a:r>
            <a:r>
              <a:rPr lang="en-US" altLang="ja-JP" sz="2400" b="1" dirty="0" smtClean="0">
                <a:latin typeface="Arial" charset="0"/>
              </a:rPr>
              <a:t>economic                   </a:t>
            </a:r>
            <a:r>
              <a:rPr lang="en-US" altLang="ja-JP" sz="2400" b="1" dirty="0">
                <a:latin typeface="Arial" charset="0"/>
              </a:rPr>
              <a:t>regime were implemented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Significant volatility </a:t>
            </a:r>
            <a:r>
              <a:rPr lang="en-US" altLang="ja-JP" sz="2000" dirty="0">
                <a:latin typeface="Arial" charset="0"/>
              </a:rPr>
              <a:t>for long term products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Driven to transfer risks over to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Refrain from investing in non-fixed income assets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29368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6732588" y="6032500"/>
            <a:ext cx="2160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</a:t>
            </a:r>
            <a:r>
              <a:rPr lang="en-US" altLang="ja-JP" sz="1200"/>
              <a:t>Photo – Sydney, Australia)</a:t>
            </a:r>
            <a:endParaRPr lang="ja-JP" altLang="en-US" sz="1200"/>
          </a:p>
        </p:txBody>
      </p:sp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6756722" y="2752834"/>
            <a:ext cx="2063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/>
              <a:t>（</a:t>
            </a:r>
            <a:r>
              <a:rPr lang="en-US" altLang="ja-JP" sz="1200" dirty="0" smtClean="0"/>
              <a:t>Source – APEC Seattle)</a:t>
            </a:r>
            <a:endParaRPr lang="ja-JP" altLang="en-US" sz="1200" dirty="0"/>
          </a:p>
        </p:txBody>
      </p:sp>
      <p:sp>
        <p:nvSpPr>
          <p:cNvPr id="22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01826-BCC1-4780-BB1B-7AC64D3C95D9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71551"/>
            <a:ext cx="2381250" cy="17811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6463"/>
            <a:ext cx="2461684" cy="1846263"/>
          </a:xfrm>
          <a:prstGeom prst="rect">
            <a:avLst/>
          </a:prstGeom>
        </p:spPr>
      </p:pic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6516216" y="2752726"/>
            <a:ext cx="229116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（</a:t>
            </a:r>
            <a:r>
              <a:rPr lang="en-US" altLang="ja-JP" sz="1200" dirty="0"/>
              <a:t>Photo – </a:t>
            </a:r>
            <a:r>
              <a:rPr lang="en-US" altLang="ja-JP" sz="1200" dirty="0" smtClean="0"/>
              <a:t>Santiago, Chile)</a:t>
            </a:r>
            <a:endParaRPr lang="ja-JP" altLang="en-US" sz="1200" dirty="0"/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07950" y="163513"/>
            <a:ext cx="8280474" cy="417513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Regulatory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issues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16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1114425" y="2780630"/>
            <a:ext cx="7129463" cy="3168650"/>
          </a:xfrm>
          <a:prstGeom prst="rect">
            <a:avLst/>
          </a:prstGeom>
          <a:solidFill>
            <a:srgbClr val="FBF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220" name="Picture 7" descr="j0215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540126"/>
            <a:ext cx="5762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TR0070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514601"/>
            <a:ext cx="744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j0332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57514"/>
            <a:ext cx="7000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so0054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221039"/>
            <a:ext cx="801688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11" name="AutoShape 11"/>
          <p:cNvSpPr>
            <a:spLocks noChangeArrowheads="1"/>
          </p:cNvSpPr>
          <p:nvPr/>
        </p:nvSpPr>
        <p:spPr bwMode="auto">
          <a:xfrm>
            <a:off x="1260475" y="2854201"/>
            <a:ext cx="2159000" cy="6477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99CCFF"/>
          </a:solidFill>
          <a:ln>
            <a:noFill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ja-JP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Investment-type products</a:t>
            </a:r>
          </a:p>
        </p:txBody>
      </p:sp>
      <p:sp>
        <p:nvSpPr>
          <p:cNvPr id="204812" name="AutoShape 12"/>
          <p:cNvSpPr>
            <a:spLocks noChangeArrowheads="1"/>
          </p:cNvSpPr>
          <p:nvPr/>
        </p:nvSpPr>
        <p:spPr bwMode="auto">
          <a:xfrm>
            <a:off x="5435600" y="2852614"/>
            <a:ext cx="2016125" cy="576262"/>
          </a:xfrm>
          <a:prstGeom prst="rightArrow">
            <a:avLst>
              <a:gd name="adj1" fmla="val 50000"/>
              <a:gd name="adj2" fmla="val 87466"/>
            </a:avLst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ja-JP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Protection-type products</a:t>
            </a:r>
            <a:endParaRPr lang="ja-JP" alt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>
            <a:off x="7524750" y="4721101"/>
            <a:ext cx="647700" cy="1150938"/>
          </a:xfrm>
          <a:prstGeom prst="downArrow">
            <a:avLst>
              <a:gd name="adj1" fmla="val 50000"/>
              <a:gd name="adj2" fmla="val 44424"/>
            </a:avLst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en-US" altLang="ja-JP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Longevity risk</a:t>
            </a:r>
          </a:p>
        </p:txBody>
      </p:sp>
      <p:pic>
        <p:nvPicPr>
          <p:cNvPr id="9227" name="Picture 14" descr="rom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182939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5" descr="BL0048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740151"/>
            <a:ext cx="6270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sydney_opera_house_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95626"/>
            <a:ext cx="1009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7" descr="TR00229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914776"/>
            <a:ext cx="923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18" name="AutoShape 18"/>
          <p:cNvSpPr>
            <a:spLocks noChangeArrowheads="1"/>
          </p:cNvSpPr>
          <p:nvPr/>
        </p:nvSpPr>
        <p:spPr bwMode="auto">
          <a:xfrm>
            <a:off x="7524750" y="3068514"/>
            <a:ext cx="719138" cy="1189037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en-US" altLang="ja-JP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Mortality risk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1775" y="763588"/>
            <a:ext cx="7653338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Arial" charset="0"/>
              </a:rPr>
              <a:t>“One-size-fits-all” </a:t>
            </a:r>
            <a:r>
              <a:rPr lang="en-US" altLang="ja-JP" sz="2400" b="1" dirty="0">
                <a:latin typeface="Arial" charset="0"/>
              </a:rPr>
              <a:t>models would not </a:t>
            </a:r>
            <a:r>
              <a:rPr lang="en-US" altLang="ja-JP" sz="2400" b="1" dirty="0" smtClean="0">
                <a:latin typeface="Arial" charset="0"/>
              </a:rPr>
              <a:t>work</a:t>
            </a:r>
            <a:endParaRPr lang="en-US" altLang="ja-JP" sz="2400" b="1" dirty="0">
              <a:latin typeface="Arial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Consumers’ 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risk preference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Expected roles </a:t>
            </a:r>
            <a:r>
              <a:rPr lang="en-US" altLang="ja-JP" sz="2000" dirty="0">
                <a:latin typeface="Arial" charset="0"/>
              </a:rPr>
              <a:t>of the insurers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" charset="0"/>
              </a:rPr>
              <a:t>State of 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development of financial markets</a:t>
            </a:r>
          </a:p>
        </p:txBody>
      </p:sp>
      <p:sp>
        <p:nvSpPr>
          <p:cNvPr id="286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5883AB-B633-42AC-A4FB-8413328304DF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 smtClean="0"/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07950" y="163513"/>
            <a:ext cx="8280474" cy="417513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Regulator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issues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(cont.)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051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9" grpId="0" animBg="1"/>
      <p:bldP spid="204811" grpId="0" animBg="1"/>
      <p:bldP spid="204812" grpId="0" animBg="1"/>
      <p:bldP spid="204813" grpId="0" animBg="1"/>
      <p:bldP spid="20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496275F-CE4C-45DB-818A-FF5745CFFF59}" type="slidenum">
              <a:rPr lang="en-US" altLang="ja-JP" sz="1400"/>
              <a:pPr algn="r" eaLnBrk="1" hangingPunct="1"/>
              <a:t>2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403350" y="9810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Rapid aging and demographic change in Japan and longevity risk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525463" y="126363"/>
            <a:ext cx="5073650" cy="2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HGP創英角ｺﾞｼｯｸUB" pitchFamily="50" charset="-128"/>
              </a:rPr>
              <a:t>Contents</a:t>
            </a:r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1514475" y="108743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1</a:t>
            </a:r>
          </a:p>
        </p:txBody>
      </p:sp>
      <p:sp>
        <p:nvSpPr>
          <p:cNvPr id="336898" name="AutoShape 2"/>
          <p:cNvSpPr>
            <a:spLocks noChangeArrowheads="1"/>
          </p:cNvSpPr>
          <p:nvPr/>
        </p:nvSpPr>
        <p:spPr bwMode="auto">
          <a:xfrm>
            <a:off x="1402977" y="3742928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The work of Asia Pacific Financial Forum and the key issues identified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1549400" y="381912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402977" y="2374776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Fighting against low interest rate and negative spread </a:t>
            </a: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problems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547813" y="2454151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336904" name="AutoShape 8"/>
          <p:cNvSpPr>
            <a:spLocks noChangeArrowheads="1"/>
          </p:cNvSpPr>
          <p:nvPr/>
        </p:nvSpPr>
        <p:spPr bwMode="auto">
          <a:xfrm>
            <a:off x="1403350" y="51212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Conclusions – Yin and Yang</a:t>
            </a:r>
            <a:endParaRPr kumimoji="0" lang="ja-JP" altLang="en-US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336905" name="AutoShape 9"/>
          <p:cNvSpPr>
            <a:spLocks noChangeArrowheads="1"/>
          </p:cNvSpPr>
          <p:nvPr/>
        </p:nvSpPr>
        <p:spPr bwMode="auto">
          <a:xfrm>
            <a:off x="1585913" y="5213350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20869" name="Litebulb"/>
          <p:cNvSpPr>
            <a:spLocks noEditPoints="1" noChangeArrowheads="1"/>
          </p:cNvSpPr>
          <p:nvPr/>
        </p:nvSpPr>
        <p:spPr bwMode="auto">
          <a:xfrm>
            <a:off x="611188" y="908050"/>
            <a:ext cx="711200" cy="977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0627" y="764704"/>
            <a:ext cx="647960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800" b="1" dirty="0" smtClean="0">
                <a:latin typeface="Arial" charset="0"/>
              </a:rPr>
              <a:t>Volatility in the balance sheet                   </a:t>
            </a:r>
            <a:endParaRPr lang="en-US" altLang="ja-JP" sz="2800" b="1" dirty="0">
              <a:latin typeface="Arial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>
                <a:latin typeface="Arial" charset="0"/>
              </a:rPr>
              <a:t>Short-term fluctuation should be avoided</a:t>
            </a:r>
          </a:p>
          <a:p>
            <a:pPr marL="800100" lvl="2" indent="-1714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" charset="0"/>
              </a:rPr>
              <a:t>Assets-liabilities interaction should be reflected for a wide range of products sold in the region </a:t>
            </a:r>
            <a:endParaRPr lang="en-US" altLang="ja-JP" sz="2000" dirty="0">
              <a:solidFill>
                <a:schemeClr val="bg1"/>
              </a:solidFill>
              <a:latin typeface="Arial" charset="0"/>
            </a:endParaRPr>
          </a:p>
          <a:p>
            <a:pPr marL="800100" lvl="2" indent="-1714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" charset="0"/>
              </a:rPr>
              <a:t>Discount rate should reflect the business model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800" b="1" dirty="0" smtClean="0">
                <a:latin typeface="Arial" charset="0"/>
              </a:rPr>
              <a:t>Volatility in the income statement</a:t>
            </a:r>
            <a:endParaRPr lang="en-US" altLang="ja-JP" sz="2800" b="1" dirty="0">
              <a:latin typeface="Arial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 smtClean="0">
                <a:latin typeface="Arial" charset="0"/>
              </a:rPr>
              <a:t>The (optional) use of OCI for insurance liabilities and corresponding assets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07950" y="163513"/>
            <a:ext cx="8280474" cy="417513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Accounting issues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627" y="4032448"/>
            <a:ext cx="850617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800" b="1" dirty="0">
                <a:latin typeface="Arial" charset="0"/>
              </a:rPr>
              <a:t>T</a:t>
            </a:r>
            <a:r>
              <a:rPr lang="en-US" altLang="ja-JP" sz="2800" b="1" dirty="0" smtClean="0">
                <a:latin typeface="Arial" charset="0"/>
              </a:rPr>
              <a:t>he proposed IFRS contains other significant issues for traditional long-duration products</a:t>
            </a:r>
            <a:endParaRPr lang="en-US" altLang="ja-JP" sz="2800" b="1" dirty="0">
              <a:latin typeface="Arial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 smtClean="0">
                <a:latin typeface="Arial" charset="0"/>
              </a:rPr>
              <a:t>Complexity</a:t>
            </a:r>
            <a:endParaRPr lang="en-US" altLang="ja-JP" sz="2400" dirty="0">
              <a:latin typeface="Arial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 smtClean="0">
                <a:latin typeface="Arial" charset="0"/>
              </a:rPr>
              <a:t>Consistency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 smtClean="0">
                <a:latin typeface="Arial" charset="0"/>
              </a:rPr>
              <a:t>Transition requirements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p"/>
              <a:defRPr/>
            </a:pPr>
            <a:r>
              <a:rPr lang="en-US" altLang="ja-JP" sz="2400" dirty="0" smtClean="0">
                <a:latin typeface="Arial" charset="0"/>
              </a:rPr>
              <a:t>Presentation</a:t>
            </a:r>
            <a:endParaRPr lang="en-US" altLang="ja-JP" sz="2400" dirty="0">
              <a:latin typeface="Arial" charset="0"/>
            </a:endParaRPr>
          </a:p>
        </p:txBody>
      </p:sp>
      <p:pic>
        <p:nvPicPr>
          <p:cNvPr id="19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884113"/>
            <a:ext cx="17938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6804248" y="3296791"/>
            <a:ext cx="21926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（</a:t>
            </a:r>
            <a:r>
              <a:rPr lang="en-US" altLang="ja-JP" sz="1200" dirty="0"/>
              <a:t>Photo – Buenos Aires, Argentina)</a:t>
            </a:r>
            <a:endParaRPr lang="ja-JP" altLang="en-US" sz="1200" dirty="0"/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20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653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3528" y="692695"/>
            <a:ext cx="8588698" cy="602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defRPr/>
            </a:pPr>
            <a:r>
              <a:rPr lang="en-US" altLang="ja-JP" sz="2400" b="1" dirty="0" smtClean="0">
                <a:solidFill>
                  <a:srgbClr val="C00000"/>
                </a:solidFill>
                <a:latin typeface="Arial" charset="0"/>
              </a:rPr>
              <a:t>Market issues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Underdeveloped long-term capital market</a:t>
            </a:r>
            <a:endParaRPr lang="en-US" altLang="ja-JP" sz="2400" b="1" dirty="0">
              <a:latin typeface="Arial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Small number of bankable projects available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Lack of infrastructure financial instruments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Lack of market instruments (i.e. derivative, hedging tools) to manage portfolio risk</a:t>
            </a:r>
            <a:endParaRPr lang="en-US" altLang="ja-JP" sz="2400" b="1" dirty="0">
              <a:latin typeface="Arial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Constraints on long-term insurance business                      (both demand side and supply side) 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defRPr/>
            </a:pPr>
            <a:r>
              <a:rPr lang="en-US" altLang="ja-JP" sz="2400" b="1" dirty="0" smtClean="0">
                <a:solidFill>
                  <a:srgbClr val="C00000"/>
                </a:solidFill>
                <a:latin typeface="Arial" charset="0"/>
              </a:rPr>
              <a:t>Operational issues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Weakness in credit rating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Lack of experience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400" b="1" dirty="0" smtClean="0">
                <a:latin typeface="Arial" charset="0"/>
              </a:rPr>
              <a:t>Uncertainty in legal framework                                                           (i.e. creditors rights, resolution)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defRPr/>
            </a:pPr>
            <a:r>
              <a:rPr lang="en-US" altLang="ja-JP" sz="2400" b="1" i="1" dirty="0" smtClean="0">
                <a:solidFill>
                  <a:srgbClr val="990033"/>
                </a:solidFill>
                <a:latin typeface="Arial" charset="0"/>
              </a:rPr>
              <a:t>Collaboration with Capital market/FMI/PPP work is the key</a:t>
            </a:r>
            <a:endParaRPr lang="en-US" altLang="ja-JP" sz="24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163710" y="163513"/>
            <a:ext cx="8440738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Market and operational Issues 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6371505" y="5888305"/>
            <a:ext cx="2520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（</a:t>
            </a:r>
            <a:r>
              <a:rPr lang="en-US" altLang="ja-JP" sz="1200" dirty="0"/>
              <a:t>Photo – </a:t>
            </a:r>
            <a:r>
              <a:rPr lang="en-US" altLang="ja-JP" sz="1200" dirty="0" smtClean="0"/>
              <a:t>Auckland, New Zealand)</a:t>
            </a:r>
            <a:endParaRPr lang="ja-JP" altLang="en-US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28" y="4221088"/>
            <a:ext cx="2105709" cy="1579282"/>
          </a:xfrm>
          <a:prstGeom prst="rect">
            <a:avLst/>
          </a:prstGeom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21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79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496275F-CE4C-45DB-818A-FF5745CFFF59}" type="slidenum">
              <a:rPr lang="en-US" altLang="ja-JP" sz="1400"/>
              <a:pPr algn="r" eaLnBrk="1" hangingPunct="1"/>
              <a:t>22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403350" y="9810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Rapid aging and demographic change in Japan and longevity risk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525463" y="126363"/>
            <a:ext cx="5073650" cy="2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HGP創英角ｺﾞｼｯｸUB" pitchFamily="50" charset="-128"/>
              </a:rPr>
              <a:t>Contents</a:t>
            </a:r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1514475" y="108743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1</a:t>
            </a:r>
          </a:p>
        </p:txBody>
      </p:sp>
      <p:sp>
        <p:nvSpPr>
          <p:cNvPr id="336898" name="AutoShape 2"/>
          <p:cNvSpPr>
            <a:spLocks noChangeArrowheads="1"/>
          </p:cNvSpPr>
          <p:nvPr/>
        </p:nvSpPr>
        <p:spPr bwMode="auto">
          <a:xfrm>
            <a:off x="1402977" y="3742928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The work of Asia Pacific Financial Forum and the key issues identified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1549400" y="381912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402977" y="2374776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Fighting against low interest rate and negative spread </a:t>
            </a: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problems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547813" y="2454151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336904" name="AutoShape 8"/>
          <p:cNvSpPr>
            <a:spLocks noChangeArrowheads="1"/>
          </p:cNvSpPr>
          <p:nvPr/>
        </p:nvSpPr>
        <p:spPr bwMode="auto">
          <a:xfrm>
            <a:off x="1403350" y="51212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Conclusions – Yin and Yang</a:t>
            </a:r>
            <a:endParaRPr kumimoji="0" lang="ja-JP" altLang="en-US" sz="25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336905" name="AutoShape 9"/>
          <p:cNvSpPr>
            <a:spLocks noChangeArrowheads="1"/>
          </p:cNvSpPr>
          <p:nvPr/>
        </p:nvSpPr>
        <p:spPr bwMode="auto">
          <a:xfrm>
            <a:off x="1585913" y="5213350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20869" name="Litebulb"/>
          <p:cNvSpPr>
            <a:spLocks noEditPoints="1" noChangeArrowheads="1"/>
          </p:cNvSpPr>
          <p:nvPr/>
        </p:nvSpPr>
        <p:spPr bwMode="auto">
          <a:xfrm>
            <a:off x="611188" y="5115396"/>
            <a:ext cx="711200" cy="977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835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23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9" y="836712"/>
            <a:ext cx="5327649" cy="583264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ja-JP" sz="2800" b="1" dirty="0" smtClean="0"/>
              <a:t>Some words from Taoism</a:t>
            </a:r>
            <a:endParaRPr lang="ja-JP" altLang="en-US" sz="2800" b="1" dirty="0" smtClean="0"/>
          </a:p>
          <a:p>
            <a:pPr lvl="1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ja-JP" b="1" dirty="0" smtClean="0"/>
              <a:t>Be aware that the world is cyclical</a:t>
            </a:r>
            <a:endParaRPr lang="en-US" altLang="ja-JP" dirty="0"/>
          </a:p>
          <a:p>
            <a:pPr lvl="1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ja-JP" b="1" dirty="0" smtClean="0"/>
              <a:t>Don’t go to the extreme, otherwise you will fall</a:t>
            </a:r>
            <a:endParaRPr lang="en-US" altLang="ja-JP" dirty="0" smtClean="0"/>
          </a:p>
          <a:p>
            <a:pPr lvl="2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rgbClr val="990000"/>
              </a:buClr>
              <a:buSzPct val="80000"/>
              <a:buFont typeface="Wingdings" pitchFamily="2" charset="2"/>
              <a:buChar char="n"/>
            </a:pPr>
            <a:r>
              <a:rPr lang="en-US" altLang="ja-JP" dirty="0" smtClean="0"/>
              <a:t>Bring the balance of yin and yang to the universe</a:t>
            </a:r>
            <a:endParaRPr lang="en-US" altLang="ja-JP" b="1" dirty="0" smtClean="0"/>
          </a:p>
          <a:p>
            <a:pPr lvl="1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ja-JP" b="1" dirty="0" smtClean="0"/>
              <a:t>In order to manage the world, you should control yourself</a:t>
            </a:r>
            <a:endParaRPr lang="en-US" altLang="ja-JP" dirty="0" smtClean="0"/>
          </a:p>
          <a:p>
            <a:pPr lvl="2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rgbClr val="990000"/>
              </a:buClr>
              <a:buSzPct val="80000"/>
              <a:buFont typeface="Wingdings" pitchFamily="2" charset="2"/>
              <a:buChar char="n"/>
            </a:pPr>
            <a:r>
              <a:rPr lang="en-US" altLang="ja-JP" dirty="0" smtClean="0"/>
              <a:t>In order to implement international standards,             you should first know your own country</a:t>
            </a:r>
          </a:p>
        </p:txBody>
      </p:sp>
      <p:pic>
        <p:nvPicPr>
          <p:cNvPr id="195592" name="図 6" descr="200px-Yin_yang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525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taogard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4" name="テキスト ボックス 10"/>
          <p:cNvSpPr txBox="1">
            <a:spLocks noChangeArrowheads="1"/>
          </p:cNvSpPr>
          <p:nvPr/>
        </p:nvSpPr>
        <p:spPr bwMode="auto">
          <a:xfrm>
            <a:off x="5722938" y="5876925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/>
              <a:t>（</a:t>
            </a:r>
            <a:r>
              <a:rPr lang="en-US" altLang="ja-JP" sz="1200"/>
              <a:t>Photo – Tao Garden, Chang Mai, Thailand)</a:t>
            </a:r>
            <a:endParaRPr lang="ja-JP" altLang="en-US" sz="1200"/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064500" cy="457200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Conclusion: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yin and yang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64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5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93725" y="2540000"/>
            <a:ext cx="78486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5" tIns="45707" rIns="91415" bIns="45707"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79"/>
              </a:buClr>
            </a:pPr>
            <a:endParaRPr lang="en-GB" altLang="ja-JP" sz="280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80728"/>
            <a:ext cx="8569647" cy="57010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ja-JP" sz="1600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 smtClean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 smtClean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 smtClean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 smtClean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 smtClean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400" dirty="0" smtClean="0">
                <a:latin typeface="Arial Narrow" panose="020B0606020202030204" pitchFamily="34" charset="0"/>
              </a:rPr>
              <a:t>					  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1400" dirty="0" smtClean="0">
                <a:latin typeface="Arial Narrow" panose="020B0606020202030204" pitchFamily="34" charset="0"/>
              </a:rPr>
              <a:t>　　　　　　　　　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4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20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20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2000" i="1" dirty="0" smtClean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000" b="1" i="1" dirty="0" smtClean="0">
                <a:solidFill>
                  <a:schemeClr val="tx2"/>
                </a:solidFill>
              </a:rPr>
              <a:t>For more details on the APFF, visit </a:t>
            </a:r>
            <a:r>
              <a:rPr lang="en-US" altLang="ja-JP" sz="2000" b="1" i="1" dirty="0" smtClean="0">
                <a:solidFill>
                  <a:srgbClr val="C00000"/>
                </a:solidFill>
              </a:rPr>
              <a:t>mackglobe.com</a:t>
            </a:r>
            <a:r>
              <a:rPr lang="en-US" altLang="ja-JP" sz="2000" b="1" i="1" dirty="0" smtClean="0">
                <a:solidFill>
                  <a:schemeClr val="tx2"/>
                </a:solidFill>
              </a:rPr>
              <a:t> 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2000" b="1" i="1" dirty="0" smtClean="0">
                <a:solidFill>
                  <a:schemeClr val="tx2"/>
                </a:solidFill>
              </a:rPr>
              <a:t>or email Makoto Okubo, Nippon Life (</a:t>
            </a:r>
            <a:r>
              <a:rPr lang="en-US" altLang="ja-JP" sz="2000" b="1" i="1" dirty="0" smtClean="0">
                <a:solidFill>
                  <a:schemeClr val="tx2"/>
                </a:solidFill>
                <a:hlinkClick r:id="rId3"/>
              </a:rPr>
              <a:t>m-okubo@nliinter.com</a:t>
            </a:r>
            <a:r>
              <a:rPr lang="en-US" altLang="ja-JP" sz="2000" b="1" i="1" dirty="0" smtClean="0">
                <a:solidFill>
                  <a:schemeClr val="tx2"/>
                </a:solidFill>
              </a:rPr>
              <a:t>)</a:t>
            </a:r>
            <a:endParaRPr lang="en-US" altLang="ja-JP" sz="2000" i="1" dirty="0" smtClean="0">
              <a:solidFill>
                <a:schemeClr val="tx2"/>
              </a:solidFill>
            </a:endParaRP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15888"/>
            <a:ext cx="8064450" cy="648816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 Pacific Financial Forum (APFF) </a:t>
            </a:r>
          </a:p>
          <a:p>
            <a:pPr eaLnBrk="1" hangingPunct="1">
              <a:defRPr/>
            </a:pPr>
            <a:r>
              <a:rPr lang="en-US" altLang="ja-JP" sz="20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Insurance and Retirement Income Work Stream</a:t>
            </a:r>
            <a:endParaRPr lang="ja-JP" altLang="en-US" sz="2400" dirty="0">
              <a:solidFill>
                <a:srgbClr val="C00000"/>
              </a:solidFill>
              <a:latin typeface="Arial Black"/>
              <a:ea typeface="ＭＳ Ｐゴシック"/>
            </a:endParaRPr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24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5" y="1196752"/>
            <a:ext cx="595885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9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57338"/>
            <a:ext cx="88487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6627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83FDFC6-60F1-4A7E-8F11-45F8268B4FC0}" type="slidenum">
              <a:rPr lang="en-US" altLang="ja-JP" sz="1400"/>
              <a:pPr algn="r" eaLnBrk="1" hangingPunct="1"/>
              <a:t>3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87450" y="5734050"/>
            <a:ext cx="7632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63538" indent="-363538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altLang="ja-JP" sz="1200">
                <a:latin typeface="Tahoma" pitchFamily="34" charset="0"/>
                <a:ea typeface="HG丸ｺﾞｼｯｸM-PRO" pitchFamily="50" charset="-128"/>
              </a:rPr>
              <a:t>(Source: Statistic Bureau, Data is based on United Nations, "World Population Prospects," The 2010 Revision    </a:t>
            </a:r>
            <a:r>
              <a:rPr lang="en-US" altLang="ja-JP" sz="1200">
                <a:latin typeface="Tahoma" pitchFamily="34" charset="0"/>
              </a:rPr>
              <a:t>Note: Data for Japan is based on "Population Census of Japan“)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250825" y="692150"/>
            <a:ext cx="8424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kumimoji="0"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Japan was in the lower-rankings until the 1980s, in the middle in the 1990s, and is 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already the highest in the early 21st century</a:t>
            </a: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7A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>
              <a:defRPr/>
            </a:pP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Rapid aging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76238" y="1719263"/>
            <a:ext cx="450850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>
                <a:latin typeface="Tahoma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3693743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252413" y="1773238"/>
            <a:ext cx="87630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7A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Longer lifespan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86000" y="269716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ja-JP" altLang="en-US"/>
          </a:p>
        </p:txBody>
      </p:sp>
      <p:sp>
        <p:nvSpPr>
          <p:cNvPr id="150743" name="Rectangle 2"/>
          <p:cNvSpPr>
            <a:spLocks noChangeArrowheads="1"/>
          </p:cNvSpPr>
          <p:nvPr/>
        </p:nvSpPr>
        <p:spPr bwMode="auto">
          <a:xfrm>
            <a:off x="144463" y="765175"/>
            <a:ext cx="86756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Japanese life expectancy is among the highest in the world.</a:t>
            </a:r>
          </a:p>
          <a:p>
            <a:pPr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Many Japanese women live alone for around 10 years after their husbands pass away.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en-US" altLang="ja-JP" sz="200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8678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E765EFA-ED74-4BB3-BFE6-D963B663CA0F}" type="slidenum">
              <a:rPr lang="en-US" altLang="ja-JP" sz="1400"/>
              <a:pPr algn="r" eaLnBrk="1" hangingPunct="1"/>
              <a:t>4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3088C68-9A2A-422C-A416-7E5CF834BD03}" type="slidenum">
              <a:rPr lang="en-US" altLang="ja-JP" sz="1400"/>
              <a:pPr algn="r" eaLnBrk="1" hangingPunct="1"/>
              <a:t>5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50825" y="692150"/>
            <a:ext cx="82089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kumimoji="0" lang="en-US" altLang="ja-JP" sz="2000">
                <a:latin typeface="Tahoma" pitchFamily="34" charset="0"/>
                <a:ea typeface="HG丸ｺﾞｼｯｸM-PRO" pitchFamily="50" charset="-128"/>
              </a:rPr>
              <a:t>Total fertility rate has dropped from 4.54 in 1947, to 1.91 in 1975, and to 1.26 in 2005</a:t>
            </a:r>
            <a:endParaRPr kumimoji="0" lang="en-US" altLang="en-US" sz="2000">
              <a:latin typeface="Tahoma" pitchFamily="34" charset="0"/>
              <a:ea typeface="HG丸ｺﾞｼｯｸM-PRO" pitchFamily="50" charset="-128"/>
            </a:endParaRPr>
          </a:p>
          <a:p>
            <a:pPr marL="342900" indent="-3429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kumimoji="0" lang="en-US" altLang="ja-JP" sz="2000">
                <a:latin typeface="Tahoma" pitchFamily="34" charset="0"/>
                <a:ea typeface="HG丸ｺﾞｼｯｸM-PRO" pitchFamily="50" charset="-128"/>
              </a:rPr>
              <a:t>Baby Boomers reaching retirement age!</a:t>
            </a: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7A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Lower fertility rate  - Trends in number of births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555875" y="6381750"/>
            <a:ext cx="57975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3538" indent="-363538" eaLnBrk="0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altLang="ja-JP" sz="1400">
                <a:latin typeface="Tahoma" pitchFamily="34" charset="0"/>
              </a:rPr>
              <a:t>(Source: </a:t>
            </a:r>
            <a:r>
              <a:rPr lang="en-US" altLang="en-US" sz="1400">
                <a:latin typeface="Tahoma" pitchFamily="34" charset="0"/>
              </a:rPr>
              <a:t>Ministry of Health, Labor and Welfare, Vital Statistics</a:t>
            </a:r>
            <a:r>
              <a:rPr lang="ja-JP" altLang="en-US" sz="1400">
                <a:latin typeface="Tahoma" pitchFamily="34" charset="0"/>
              </a:rPr>
              <a:t>）</a:t>
            </a:r>
            <a:endParaRPr lang="en-US" altLang="en-US" sz="1400">
              <a:latin typeface="Tahoma" pitchFamily="34" charset="0"/>
            </a:endParaRPr>
          </a:p>
        </p:txBody>
      </p:sp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66888"/>
            <a:ext cx="8066088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97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C120BD-0B1C-4034-8D90-CE60D3E5B0FC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107950" y="692150"/>
            <a:ext cx="89646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Savings per household by age in 2010</a:t>
            </a:r>
            <a:endParaRPr kumimoji="0" lang="ja-JP" altLang="en-US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  <a:p>
            <a:pPr marL="742950" lvl="1" indent="-28575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p"/>
              <a:defRPr/>
            </a:pP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S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avings are 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2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.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7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 million yen for a householder under age 30</a:t>
            </a:r>
            <a:endParaRPr kumimoji="0" lang="en-US" altLang="ja-JP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  <a:p>
            <a:pPr marL="742950" lvl="1" indent="-28575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p"/>
              <a:defRPr/>
            </a:pP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8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.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5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 times larger at 2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3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.</a:t>
            </a:r>
            <a:r>
              <a: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14</a:t>
            </a:r>
            <a:r>
              <a:rPr kumimoji="0"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 million yen for a householder age 60 or older </a:t>
            </a:r>
          </a:p>
          <a:p>
            <a:pPr marL="742950" lvl="1" indent="-28575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p"/>
              <a:defRPr/>
            </a:pPr>
            <a:r>
              <a:rPr kumimoji="0"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Liabilities to be higher as age increases up to the ages 40 to 49,              at which age they peak and begin to decrease</a:t>
            </a:r>
            <a:endParaRPr kumimoji="0" lang="en-US" altLang="ja-JP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HG丸ｺﾞｼｯｸM-PRO" pitchFamily="50" charset="-128"/>
            </a:endParaRPr>
          </a:p>
        </p:txBody>
      </p:sp>
      <p:pic>
        <p:nvPicPr>
          <p:cNvPr id="1434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63825"/>
            <a:ext cx="8424862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67"/>
          <p:cNvSpPr>
            <a:spLocks noChangeArrowheads="1"/>
          </p:cNvSpPr>
          <p:nvPr/>
        </p:nvSpPr>
        <p:spPr bwMode="auto">
          <a:xfrm>
            <a:off x="900113" y="6094413"/>
            <a:ext cx="79200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ja-JP" sz="1400"/>
              <a:t>(Source: Annual report on the family income and expenditure survey. Income and expenditure,  Statistics Bureau, Ministry of Internal Affairs and communications 2010 )</a:t>
            </a:r>
            <a:r>
              <a:rPr lang="ja-JP" altLang="en-US" sz="1400"/>
              <a:t> </a:t>
            </a:r>
            <a:endParaRPr lang="en-US" altLang="ja-JP" sz="1400"/>
          </a:p>
        </p:txBody>
      </p:sp>
      <p:sp>
        <p:nvSpPr>
          <p:cNvPr id="14342" name="Rectangle 68"/>
          <p:cNvSpPr>
            <a:spLocks noChangeArrowheads="1"/>
          </p:cNvSpPr>
          <p:nvPr/>
        </p:nvSpPr>
        <p:spPr bwMode="auto">
          <a:xfrm>
            <a:off x="179388" y="2565400"/>
            <a:ext cx="12969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ja-JP" sz="1400"/>
              <a:t>(million yen)</a:t>
            </a:r>
            <a:r>
              <a:rPr lang="ja-JP" altLang="en-US" sz="1400"/>
              <a:t> </a:t>
            </a:r>
            <a:endParaRPr lang="en-US" altLang="ja-JP" sz="1400"/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7A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Savings higher as age increases</a:t>
            </a:r>
          </a:p>
        </p:txBody>
      </p:sp>
    </p:spTree>
    <p:extLst>
      <p:ext uri="{BB962C8B-B14F-4D97-AF65-F5344CB8AC3E}">
        <p14:creationId xmlns:p14="http://schemas.microsoft.com/office/powerpoint/2010/main" val="1743523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47" name="Group 91"/>
          <p:cNvGraphicFramePr>
            <a:graphicFrameLocks noGrp="1"/>
          </p:cNvGraphicFramePr>
          <p:nvPr>
            <p:ph sz="half" idx="1"/>
          </p:nvPr>
        </p:nvGraphicFramePr>
        <p:xfrm>
          <a:off x="250825" y="3213100"/>
          <a:ext cx="8707438" cy="3106737"/>
        </p:xfrm>
        <a:graphic>
          <a:graphicData uri="http://schemas.openxmlformats.org/drawingml/2006/table">
            <a:tbl>
              <a:tblPr/>
              <a:tblGrid>
                <a:gridCol w="2259013"/>
                <a:gridCol w="2782887"/>
                <a:gridCol w="3665538"/>
              </a:tblGrid>
              <a:tr h="4572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Pension system</a:t>
                      </a:r>
                      <a:endParaRPr kumimoji="1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Typical form of payment</a:t>
                      </a:r>
                      <a:endParaRPr kumimoji="1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Other features </a:t>
                      </a:r>
                      <a:endParaRPr kumimoji="1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826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①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National Pension</a:t>
                      </a:r>
                      <a:endParaRPr kumimoji="1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72000" marR="72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whole life annuity</a:t>
                      </a: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-</a:t>
                      </a:r>
                      <a:endParaRPr kumimoji="1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②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Employees’ Pension Insurance</a:t>
                      </a:r>
                      <a:endParaRPr kumimoji="1" lang="en-GB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72000" marR="72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whole life annuity</a:t>
                      </a:r>
                      <a:endParaRPr kumimoji="1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survivor’s pension</a:t>
                      </a:r>
                      <a:endParaRPr kumimoji="1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③ </a:t>
                      </a: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Corporate Pension</a:t>
                      </a:r>
                    </a:p>
                  </a:txBody>
                  <a:tcPr marL="72000" marR="72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lump-sum retirement allowance or fixed-term annuity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some companies provide </a:t>
                      </a:r>
                      <a:r>
                        <a:rPr kumimoji="1" lang="en-GB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whole life annuities</a:t>
                      </a: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with a guaranteed term</a:t>
                      </a: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④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Self-Private Pension</a:t>
                      </a:r>
                      <a:endParaRPr kumimoji="1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72000" marR="72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fixed-term annuity</a:t>
                      </a:r>
                      <a:endParaRPr kumimoji="1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options for </a:t>
                      </a:r>
                      <a:r>
                        <a:rPr kumimoji="1" lang="en-GB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whole life annuity</a:t>
                      </a: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</a:rPr>
                        <a:t> with guaranteed term and lump-sum are available</a:t>
                      </a:r>
                      <a:endParaRPr kumimoji="1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684" name="Rectangle 4"/>
          <p:cNvSpPr>
            <a:spLocks noChangeArrowheads="1"/>
          </p:cNvSpPr>
          <p:nvPr/>
        </p:nvSpPr>
        <p:spPr bwMode="auto">
          <a:xfrm>
            <a:off x="52388" y="620713"/>
            <a:ext cx="9029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E5EAE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 anchor="ctr"/>
          <a:lstStyle/>
          <a:p>
            <a:pPr marL="266700" indent="-2667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latin typeface="Tahoma" pitchFamily="34" charset="0"/>
              </a:rPr>
              <a:t>The public pension provides a whole life annuity and the corporate pension provides a supplement in the form of a lump sum retirement payment or fixed-term annuity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latin typeface="Tahoma" pitchFamily="34" charset="0"/>
              </a:rPr>
              <a:t>Longevity risk is mainly borne by government, employers, and individuals.  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latin typeface="Tahoma" pitchFamily="34" charset="0"/>
              </a:rPr>
              <a:t>Life insurers are subject to longevity risk, in case where the option for whole life annuity is chosen by policyholders for self-private pension.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kumimoji="0"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丸ｺﾞｼｯｸM-PRO" pitchFamily="50" charset="-128"/>
              </a:rPr>
              <a:t>Offsetting longevity risk and mortality risk, Japanese life insurers’ exposure to longevity risk is limited, although gradually increasing</a:t>
            </a:r>
          </a:p>
        </p:txBody>
      </p:sp>
      <p:sp>
        <p:nvSpPr>
          <p:cNvPr id="22557" name="Rectangle 220"/>
          <p:cNvSpPr>
            <a:spLocks noChangeArrowheads="1"/>
          </p:cNvSpPr>
          <p:nvPr/>
        </p:nvSpPr>
        <p:spPr bwMode="auto">
          <a:xfrm>
            <a:off x="3852863" y="6453188"/>
            <a:ext cx="51117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en-US" altLang="ja-JP" sz="1400">
                <a:latin typeface="Tahoma" panose="020B0604030504040204" pitchFamily="34" charset="0"/>
              </a:rPr>
              <a:t>                                            </a:t>
            </a:r>
            <a:r>
              <a:rPr lang="en-US" altLang="ja-JP" sz="900">
                <a:latin typeface="Tahoma" panose="020B0604030504040204" pitchFamily="34" charset="0"/>
              </a:rPr>
              <a:t>(Source: </a:t>
            </a:r>
            <a:r>
              <a:rPr lang="en-US" altLang="en-US" sz="900">
                <a:latin typeface="Tahoma" panose="020B0604030504040204" pitchFamily="34" charset="0"/>
              </a:rPr>
              <a:t>Ministry of Health, Labor and Welfare</a:t>
            </a:r>
            <a:r>
              <a:rPr lang="en-US" altLang="ja-JP" sz="9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2558" name="Rectangle 74"/>
          <p:cNvSpPr>
            <a:spLocks noChangeArrowheads="1"/>
          </p:cNvSpPr>
          <p:nvPr/>
        </p:nvSpPr>
        <p:spPr bwMode="auto">
          <a:xfrm>
            <a:off x="7961313" y="0"/>
            <a:ext cx="1182687" cy="476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443913" cy="457200"/>
          </a:xfrm>
          <a:prstGeom prst="rect">
            <a:avLst/>
          </a:prstGeom>
          <a:solidFill>
            <a:srgbClr val="7A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Annuities/pension system in Japan and longevity risk</a:t>
            </a:r>
          </a:p>
        </p:txBody>
      </p:sp>
      <p:sp>
        <p:nvSpPr>
          <p:cNvPr id="2256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DE3EE7-6510-42E3-B726-351E03B44FA2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496275F-CE4C-45DB-818A-FF5745CFFF59}" type="slidenum">
              <a:rPr lang="en-US" altLang="ja-JP" sz="1400"/>
              <a:pPr algn="r" eaLnBrk="1" hangingPunct="1"/>
              <a:t>8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403350" y="9810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Rapid aging and demographic change in Japan and longevity risk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525463" y="126363"/>
            <a:ext cx="5073650" cy="2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HGP創英角ｺﾞｼｯｸUB" pitchFamily="50" charset="-128"/>
              </a:rPr>
              <a:t>Contents</a:t>
            </a:r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1514475" y="108743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1</a:t>
            </a:r>
          </a:p>
        </p:txBody>
      </p:sp>
      <p:sp>
        <p:nvSpPr>
          <p:cNvPr id="336898" name="AutoShape 2"/>
          <p:cNvSpPr>
            <a:spLocks noChangeArrowheads="1"/>
          </p:cNvSpPr>
          <p:nvPr/>
        </p:nvSpPr>
        <p:spPr bwMode="auto">
          <a:xfrm>
            <a:off x="1402977" y="3742928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The work of Asia Pacific Financial Forum and the key issues identified </a:t>
            </a:r>
            <a:endParaRPr kumimoji="0"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1549400" y="3819128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402977" y="2374776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Fighting against low interest rate and negative spread </a:t>
            </a:r>
            <a:r>
              <a:rPr kumimoji="0"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problems</a:t>
            </a:r>
            <a:endParaRPr kumimoji="0" lang="en-US" altLang="ja-JP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547813" y="2454151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336904" name="AutoShape 8"/>
          <p:cNvSpPr>
            <a:spLocks noChangeArrowheads="1"/>
          </p:cNvSpPr>
          <p:nvPr/>
        </p:nvSpPr>
        <p:spPr bwMode="auto">
          <a:xfrm>
            <a:off x="1403350" y="5121275"/>
            <a:ext cx="71294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>
                  <a:gamma/>
                  <a:tint val="28627"/>
                  <a:invGamma/>
                </a:srgbClr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080000" rIns="36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>
              <a:lnSpc>
                <a:spcPct val="90000"/>
              </a:lnSpc>
              <a:defRPr/>
            </a:pPr>
            <a:r>
              <a:rPr kumimoji="0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Conclusions – Yin and Yang</a:t>
            </a:r>
            <a:endParaRPr kumimoji="0" lang="ja-JP" altLang="en-US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P創英角ｺﾞｼｯｸUB" pitchFamily="50" charset="-128"/>
            </a:endParaRPr>
          </a:p>
        </p:txBody>
      </p:sp>
      <p:sp>
        <p:nvSpPr>
          <p:cNvPr id="336905" name="AutoShape 9"/>
          <p:cNvSpPr>
            <a:spLocks noChangeArrowheads="1"/>
          </p:cNvSpPr>
          <p:nvPr/>
        </p:nvSpPr>
        <p:spPr bwMode="auto">
          <a:xfrm>
            <a:off x="1585913" y="5213350"/>
            <a:ext cx="609600" cy="68580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00FF00">
                  <a:gamma/>
                  <a:tint val="1176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20869" name="Litebulb"/>
          <p:cNvSpPr>
            <a:spLocks noEditPoints="1" noChangeArrowheads="1"/>
          </p:cNvSpPr>
          <p:nvPr/>
        </p:nvSpPr>
        <p:spPr bwMode="auto">
          <a:xfrm>
            <a:off x="611188" y="2379092"/>
            <a:ext cx="711200" cy="977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29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20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6"/>
          <p:cNvSpPr txBox="1">
            <a:spLocks noGrp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3B6FEE-C4B1-41E4-BF3B-2B5D752630AA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400" b="1">
              <a:solidFill>
                <a:schemeClr val="bg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388" y="692150"/>
            <a:ext cx="84248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 interest rates becoming a worldwide trend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55688"/>
            <a:ext cx="8893175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07950" y="163513"/>
            <a:ext cx="80645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Japan experienced a low interest rate environment</a:t>
            </a:r>
            <a:r>
              <a:rPr kumimoji="0" lang="en-US" alt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kumimoji="0" lang="ja-JP" altLang="en-US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58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1760</Words>
  <Application>Microsoft Office PowerPoint</Application>
  <PresentationFormat>画面に合わせる (4:3)</PresentationFormat>
  <Paragraphs>309</Paragraphs>
  <Slides>24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43" baseType="lpstr">
      <vt:lpstr>Arial Unicode MS</vt:lpstr>
      <vt:lpstr>HGP創英角ｺﾞｼｯｸUB</vt:lpstr>
      <vt:lpstr>HG丸ｺﾞｼｯｸM-PRO</vt:lpstr>
      <vt:lpstr>ＭＳ Ｐゴシック</vt:lpstr>
      <vt:lpstr>ＭＳ Ｐ明朝</vt:lpstr>
      <vt:lpstr>ＭＳ 明朝</vt:lpstr>
      <vt:lpstr>Arial</vt:lpstr>
      <vt:lpstr>Arial Black</vt:lpstr>
      <vt:lpstr>Arial Narrow</vt:lpstr>
      <vt:lpstr>Calibri</vt:lpstr>
      <vt:lpstr>Palatino Linotype</vt:lpstr>
      <vt:lpstr>Tahoma</vt:lpstr>
      <vt:lpstr>Times New Roman</vt:lpstr>
      <vt:lpstr>Trebuchet MS</vt:lpstr>
      <vt:lpstr>Wingdings</vt:lpstr>
      <vt:lpstr>デザインの設定</vt:lpstr>
      <vt:lpstr>1_デザインの設定</vt:lpstr>
      <vt:lpstr>Custom Design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APFF: Public-private collaboration in developing financial systems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日本生命保険相互会社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日本生命保険相互会社</dc:creator>
  <cp:lastModifiedBy>Makoto Okubo</cp:lastModifiedBy>
  <cp:revision>413</cp:revision>
  <cp:lastPrinted>2014-09-17T08:00:54Z</cp:lastPrinted>
  <dcterms:created xsi:type="dcterms:W3CDTF">2012-03-26T07:32:52Z</dcterms:created>
  <dcterms:modified xsi:type="dcterms:W3CDTF">2015-04-07T23:45:56Z</dcterms:modified>
</cp:coreProperties>
</file>