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sldIdLst>
    <p:sldId id="256" r:id="rId2"/>
    <p:sldId id="262" r:id="rId3"/>
    <p:sldId id="257" r:id="rId4"/>
    <p:sldId id="261" r:id="rId5"/>
    <p:sldId id="263" r:id="rId6"/>
    <p:sldId id="260" r:id="rId7"/>
    <p:sldId id="264" r:id="rId8"/>
    <p:sldId id="265" r:id="rId9"/>
    <p:sldId id="266" r:id="rId10"/>
    <p:sldId id="267" r:id="rId11"/>
    <p:sldId id="270" r:id="rId12"/>
    <p:sldId id="272" r:id="rId13"/>
    <p:sldId id="271" r:id="rId14"/>
    <p:sldId id="269" r:id="rId15"/>
    <p:sldId id="274" r:id="rId16"/>
    <p:sldId id="273" r:id="rId17"/>
  </p:sldIdLst>
  <p:sldSz cx="9144000" cy="6858000" type="screen4x3"/>
  <p:notesSz cx="6858000" cy="9144000"/>
  <p:defaultText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B60000"/>
    <a:srgbClr val="900000"/>
    <a:srgbClr val="C00000"/>
    <a:srgbClr val="A6A6A6"/>
    <a:srgbClr val="9BB7D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13D333-C688-4426-8C0A-C9AF4608014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DO"/>
        </a:p>
      </dgm:t>
    </dgm:pt>
    <dgm:pt modelId="{93171C63-FC5E-476B-9960-EA47CF0315FB}">
      <dgm:prSet phldrT="[Texto]" custT="1"/>
      <dgm:spPr>
        <a:solidFill>
          <a:srgbClr val="9BB7D9"/>
        </a:solidFill>
      </dgm:spPr>
      <dgm:t>
        <a:bodyPr/>
        <a:lstStyle/>
        <a:p>
          <a:r>
            <a:rPr lang="es-DO" sz="1050" dirty="0" smtClean="0">
              <a:solidFill>
                <a:schemeClr val="accent3"/>
              </a:solidFill>
              <a:latin typeface="Century Gothic" pitchFamily="34" charset="0"/>
            </a:rPr>
            <a:t>Ministerio de Hacienda</a:t>
          </a:r>
          <a:endParaRPr lang="es-DO" sz="1050" dirty="0">
            <a:solidFill>
              <a:schemeClr val="accent3"/>
            </a:solidFill>
            <a:latin typeface="Century Gothic" pitchFamily="34" charset="0"/>
          </a:endParaRPr>
        </a:p>
      </dgm:t>
    </dgm:pt>
    <dgm:pt modelId="{F067BB19-E8DD-46EF-870E-DE782A284EFC}" type="parTrans" cxnId="{7F7D4F0F-9121-4699-BA5A-EB7ABA235FBB}">
      <dgm:prSet/>
      <dgm:spPr/>
      <dgm:t>
        <a:bodyPr/>
        <a:lstStyle/>
        <a:p>
          <a:endParaRPr lang="es-DO" sz="1100"/>
        </a:p>
      </dgm:t>
    </dgm:pt>
    <dgm:pt modelId="{3D9A839D-DC59-4637-AAD6-A632F0E425F8}" type="sibTrans" cxnId="{7F7D4F0F-9121-4699-BA5A-EB7ABA235FBB}">
      <dgm:prSet/>
      <dgm:spPr/>
      <dgm:t>
        <a:bodyPr/>
        <a:lstStyle/>
        <a:p>
          <a:endParaRPr lang="es-DO" sz="1100"/>
        </a:p>
      </dgm:t>
    </dgm:pt>
    <dgm:pt modelId="{2C87F86B-D305-4D56-B13C-30A5B1204471}" type="asst">
      <dgm:prSet phldrT="[Texto]" custT="1"/>
      <dgm:spPr>
        <a:solidFill>
          <a:srgbClr val="9BB7D9"/>
        </a:solidFill>
      </dgm:spPr>
      <dgm:t>
        <a:bodyPr/>
        <a:lstStyle/>
        <a:p>
          <a:r>
            <a:rPr lang="es-DO" sz="1000" dirty="0" smtClean="0">
              <a:solidFill>
                <a:schemeClr val="accent3"/>
              </a:solidFill>
              <a:latin typeface="Century Gothic" pitchFamily="34" charset="0"/>
            </a:rPr>
            <a:t>Superintendencia de Seguros</a:t>
          </a:r>
          <a:endParaRPr lang="es-DO" sz="1000" dirty="0">
            <a:solidFill>
              <a:schemeClr val="accent3"/>
            </a:solidFill>
            <a:latin typeface="Century Gothic" pitchFamily="34" charset="0"/>
          </a:endParaRPr>
        </a:p>
      </dgm:t>
    </dgm:pt>
    <dgm:pt modelId="{A61A0B2E-35BD-415D-AD9C-922D1AB39046}" type="parTrans" cxnId="{90163952-D286-42FD-9B81-847DA5297B2B}">
      <dgm:prSet/>
      <dgm:spPr/>
      <dgm:t>
        <a:bodyPr/>
        <a:lstStyle/>
        <a:p>
          <a:endParaRPr lang="es-DO" sz="1100"/>
        </a:p>
      </dgm:t>
    </dgm:pt>
    <dgm:pt modelId="{898F2E23-AD86-4138-BB32-CB9530087B0C}" type="sibTrans" cxnId="{90163952-D286-42FD-9B81-847DA5297B2B}">
      <dgm:prSet/>
      <dgm:spPr/>
      <dgm:t>
        <a:bodyPr/>
        <a:lstStyle/>
        <a:p>
          <a:endParaRPr lang="es-DO" sz="1100"/>
        </a:p>
      </dgm:t>
    </dgm:pt>
    <dgm:pt modelId="{678B19BB-A327-4481-BBA1-63B2A738B09A}">
      <dgm:prSet phldrT="[Texto]" custT="1"/>
      <dgm:spPr>
        <a:solidFill>
          <a:srgbClr val="9BB7D9"/>
        </a:solidFill>
      </dgm:spPr>
      <dgm:t>
        <a:bodyPr/>
        <a:lstStyle/>
        <a:p>
          <a:pPr algn="ctr"/>
          <a:endParaRPr lang="es-DO" sz="1050" dirty="0" smtClean="0">
            <a:solidFill>
              <a:schemeClr val="accent3"/>
            </a:solidFill>
            <a:latin typeface="Century Gothic" pitchFamily="34" charset="0"/>
          </a:endParaRPr>
        </a:p>
        <a:p>
          <a:pPr algn="ctr"/>
          <a:r>
            <a:rPr lang="es-DO" sz="1050" dirty="0" smtClean="0">
              <a:solidFill>
                <a:schemeClr val="accent3"/>
              </a:solidFill>
              <a:latin typeface="Century Gothic" pitchFamily="34" charset="0"/>
            </a:rPr>
            <a:t>Compañías de Seguros:</a:t>
          </a:r>
        </a:p>
        <a:p>
          <a:pPr algn="l"/>
          <a:r>
            <a:rPr lang="es-DO" sz="1050" dirty="0" smtClean="0">
              <a:solidFill>
                <a:schemeClr val="accent3"/>
              </a:solidFill>
              <a:latin typeface="Century Gothic" pitchFamily="34" charset="0"/>
            </a:rPr>
            <a:t>Nacionales: 23</a:t>
          </a:r>
        </a:p>
        <a:p>
          <a:pPr algn="l"/>
          <a:r>
            <a:rPr lang="es-DO" sz="1050" dirty="0" smtClean="0">
              <a:solidFill>
                <a:schemeClr val="accent3"/>
              </a:solidFill>
              <a:latin typeface="Century Gothic" pitchFamily="34" charset="0"/>
            </a:rPr>
            <a:t>Extranjeras: 10</a:t>
          </a:r>
        </a:p>
        <a:p>
          <a:pPr algn="l"/>
          <a:endParaRPr lang="es-DO" sz="1050" dirty="0">
            <a:solidFill>
              <a:schemeClr val="accent3"/>
            </a:solidFill>
            <a:latin typeface="Century Gothic" pitchFamily="34" charset="0"/>
          </a:endParaRPr>
        </a:p>
      </dgm:t>
    </dgm:pt>
    <dgm:pt modelId="{FACE84A7-1B29-423D-ADDE-5EFE7934DAA4}" type="parTrans" cxnId="{19738948-8700-4609-AE59-B33E1CA97169}">
      <dgm:prSet/>
      <dgm:spPr>
        <a:solidFill>
          <a:schemeClr val="accent1">
            <a:hueOff val="0"/>
            <a:satOff val="0"/>
            <a:lumOff val="0"/>
          </a:schemeClr>
        </a:solidFill>
      </dgm:spPr>
      <dgm:t>
        <a:bodyPr/>
        <a:lstStyle/>
        <a:p>
          <a:endParaRPr lang="es-DO" sz="1100"/>
        </a:p>
      </dgm:t>
    </dgm:pt>
    <dgm:pt modelId="{9A638348-4751-4941-A2FE-00DE08EE4F22}" type="sibTrans" cxnId="{19738948-8700-4609-AE59-B33E1CA97169}">
      <dgm:prSet/>
      <dgm:spPr/>
      <dgm:t>
        <a:bodyPr/>
        <a:lstStyle/>
        <a:p>
          <a:endParaRPr lang="es-DO" sz="1100"/>
        </a:p>
      </dgm:t>
    </dgm:pt>
    <dgm:pt modelId="{F1C8B19A-BC79-4B9E-8F1B-2CD0C7ACB752}">
      <dgm:prSet phldrT="[Texto]" custT="1"/>
      <dgm:spPr>
        <a:solidFill>
          <a:srgbClr val="9BB7D9"/>
        </a:solidFill>
      </dgm:spPr>
      <dgm:t>
        <a:bodyPr/>
        <a:lstStyle/>
        <a:p>
          <a:pPr algn="ctr"/>
          <a:r>
            <a:rPr lang="es-DO" sz="1050" dirty="0" smtClean="0">
              <a:solidFill>
                <a:schemeClr val="accent3"/>
              </a:solidFill>
              <a:latin typeface="Century Gothic" pitchFamily="34" charset="0"/>
            </a:rPr>
            <a:t>Compañías de Reaseguros:</a:t>
          </a:r>
        </a:p>
        <a:p>
          <a:pPr algn="l"/>
          <a:r>
            <a:rPr lang="es-DO" sz="1050" dirty="0" smtClean="0">
              <a:solidFill>
                <a:schemeClr val="accent3"/>
              </a:solidFill>
              <a:latin typeface="Century Gothic" pitchFamily="34" charset="0"/>
            </a:rPr>
            <a:t>Nacionales: 2</a:t>
          </a:r>
        </a:p>
        <a:p>
          <a:pPr algn="l"/>
          <a:r>
            <a:rPr lang="es-DO" sz="1050" dirty="0" smtClean="0">
              <a:solidFill>
                <a:schemeClr val="accent3"/>
              </a:solidFill>
              <a:latin typeface="Century Gothic" pitchFamily="34" charset="0"/>
            </a:rPr>
            <a:t>Extranjeras:134</a:t>
          </a:r>
          <a:endParaRPr lang="es-DO" sz="1050" dirty="0">
            <a:solidFill>
              <a:schemeClr val="accent3"/>
            </a:solidFill>
            <a:latin typeface="Century Gothic" pitchFamily="34" charset="0"/>
          </a:endParaRPr>
        </a:p>
      </dgm:t>
    </dgm:pt>
    <dgm:pt modelId="{FB3AA1BC-0682-4FEB-B385-613141A5EBAF}" type="parTrans" cxnId="{F58F1AFB-9B8B-4AC3-AAC1-BF506555EDFA}">
      <dgm:prSet/>
      <dgm:spPr/>
      <dgm:t>
        <a:bodyPr/>
        <a:lstStyle/>
        <a:p>
          <a:endParaRPr lang="es-DO" sz="1100"/>
        </a:p>
      </dgm:t>
    </dgm:pt>
    <dgm:pt modelId="{17317532-ECCB-4CB6-B274-36FFC13398BD}" type="sibTrans" cxnId="{F58F1AFB-9B8B-4AC3-AAC1-BF506555EDFA}">
      <dgm:prSet/>
      <dgm:spPr/>
      <dgm:t>
        <a:bodyPr/>
        <a:lstStyle/>
        <a:p>
          <a:endParaRPr lang="es-DO" sz="1100"/>
        </a:p>
      </dgm:t>
    </dgm:pt>
    <dgm:pt modelId="{971C0EA2-7979-417F-96A0-7128E3165B02}">
      <dgm:prSet phldrT="[Texto]" custT="1"/>
      <dgm:spPr>
        <a:solidFill>
          <a:srgbClr val="9BB7D9"/>
        </a:solidFill>
      </dgm:spPr>
      <dgm:t>
        <a:bodyPr/>
        <a:lstStyle/>
        <a:p>
          <a:pPr algn="ctr"/>
          <a:endParaRPr lang="es-DO" sz="1050" dirty="0" smtClean="0">
            <a:solidFill>
              <a:schemeClr val="accent3"/>
            </a:solidFill>
            <a:latin typeface="Century Gothic" pitchFamily="34" charset="0"/>
          </a:endParaRPr>
        </a:p>
        <a:p>
          <a:pPr algn="ctr"/>
          <a:r>
            <a:rPr lang="es-DO" sz="1050" dirty="0" smtClean="0">
              <a:solidFill>
                <a:schemeClr val="accent3"/>
              </a:solidFill>
              <a:latin typeface="Century Gothic" pitchFamily="34" charset="0"/>
            </a:rPr>
            <a:t>Corredores:</a:t>
          </a:r>
        </a:p>
        <a:p>
          <a:pPr algn="l"/>
          <a:r>
            <a:rPr lang="es-DO" sz="1050" dirty="0" smtClean="0">
              <a:solidFill>
                <a:schemeClr val="accent3"/>
              </a:solidFill>
              <a:latin typeface="Century Gothic" pitchFamily="34" charset="0"/>
            </a:rPr>
            <a:t>Naturales: 345</a:t>
          </a:r>
        </a:p>
        <a:p>
          <a:pPr algn="l"/>
          <a:r>
            <a:rPr lang="es-DO" sz="1050" dirty="0" smtClean="0">
              <a:solidFill>
                <a:schemeClr val="accent3"/>
              </a:solidFill>
              <a:latin typeface="Century Gothic" pitchFamily="34" charset="0"/>
            </a:rPr>
            <a:t>Jurídicos: 425</a:t>
          </a:r>
        </a:p>
        <a:p>
          <a:pPr algn="ctr"/>
          <a:endParaRPr lang="es-DO" sz="1050" dirty="0">
            <a:solidFill>
              <a:schemeClr val="accent3"/>
            </a:solidFill>
            <a:latin typeface="Century Gothic" pitchFamily="34" charset="0"/>
          </a:endParaRPr>
        </a:p>
      </dgm:t>
    </dgm:pt>
    <dgm:pt modelId="{A3248F5A-EC50-490A-B576-7EA8B72ACBC3}" type="parTrans" cxnId="{1B513F5A-22B1-473A-8F0B-E26FFFDD2910}">
      <dgm:prSet/>
      <dgm:spPr/>
      <dgm:t>
        <a:bodyPr/>
        <a:lstStyle/>
        <a:p>
          <a:endParaRPr lang="es-DO" sz="1100"/>
        </a:p>
      </dgm:t>
    </dgm:pt>
    <dgm:pt modelId="{61C1EC49-B927-4FCB-BFDC-4C6BE9B13DF9}" type="sibTrans" cxnId="{1B513F5A-22B1-473A-8F0B-E26FFFDD2910}">
      <dgm:prSet/>
      <dgm:spPr/>
      <dgm:t>
        <a:bodyPr/>
        <a:lstStyle/>
        <a:p>
          <a:endParaRPr lang="es-DO" sz="1100"/>
        </a:p>
      </dgm:t>
    </dgm:pt>
    <dgm:pt modelId="{15B68FC8-1F65-48BC-BDD5-F412D7F7B62E}" type="pres">
      <dgm:prSet presAssocID="{FD13D333-C688-4426-8C0A-C9AF46080144}" presName="hierChild1" presStyleCnt="0">
        <dgm:presLayoutVars>
          <dgm:orgChart val="1"/>
          <dgm:chPref val="1"/>
          <dgm:dir/>
          <dgm:animOne val="branch"/>
          <dgm:animLvl val="lvl"/>
          <dgm:resizeHandles/>
        </dgm:presLayoutVars>
      </dgm:prSet>
      <dgm:spPr/>
      <dgm:t>
        <a:bodyPr/>
        <a:lstStyle/>
        <a:p>
          <a:endParaRPr lang="es-DO"/>
        </a:p>
      </dgm:t>
    </dgm:pt>
    <dgm:pt modelId="{D3BD2BEE-2591-4005-9528-FB6C81E6CFD8}" type="pres">
      <dgm:prSet presAssocID="{93171C63-FC5E-476B-9960-EA47CF0315FB}" presName="hierRoot1" presStyleCnt="0">
        <dgm:presLayoutVars>
          <dgm:hierBranch val="init"/>
        </dgm:presLayoutVars>
      </dgm:prSet>
      <dgm:spPr/>
    </dgm:pt>
    <dgm:pt modelId="{DAFEF666-E05A-4317-AF63-6E94DF9DACE0}" type="pres">
      <dgm:prSet presAssocID="{93171C63-FC5E-476B-9960-EA47CF0315FB}" presName="rootComposite1" presStyleCnt="0"/>
      <dgm:spPr/>
    </dgm:pt>
    <dgm:pt modelId="{29AD67BD-7CCD-44FA-BD27-15DFE7AA3B2E}" type="pres">
      <dgm:prSet presAssocID="{93171C63-FC5E-476B-9960-EA47CF0315FB}" presName="rootText1" presStyleLbl="node0" presStyleIdx="0" presStyleCnt="1" custScaleX="72898">
        <dgm:presLayoutVars>
          <dgm:chPref val="3"/>
        </dgm:presLayoutVars>
      </dgm:prSet>
      <dgm:spPr>
        <a:prstGeom prst="roundRect">
          <a:avLst/>
        </a:prstGeom>
      </dgm:spPr>
      <dgm:t>
        <a:bodyPr/>
        <a:lstStyle/>
        <a:p>
          <a:endParaRPr lang="es-DO"/>
        </a:p>
      </dgm:t>
    </dgm:pt>
    <dgm:pt modelId="{07559F9D-E13D-48F8-A59A-F193427D5C65}" type="pres">
      <dgm:prSet presAssocID="{93171C63-FC5E-476B-9960-EA47CF0315FB}" presName="rootConnector1" presStyleLbl="node1" presStyleIdx="0" presStyleCnt="0"/>
      <dgm:spPr/>
      <dgm:t>
        <a:bodyPr/>
        <a:lstStyle/>
        <a:p>
          <a:endParaRPr lang="es-DO"/>
        </a:p>
      </dgm:t>
    </dgm:pt>
    <dgm:pt modelId="{AE97F73D-AAB1-48EB-A03B-247CA7929A16}" type="pres">
      <dgm:prSet presAssocID="{93171C63-FC5E-476B-9960-EA47CF0315FB}" presName="hierChild2" presStyleCnt="0"/>
      <dgm:spPr/>
    </dgm:pt>
    <dgm:pt modelId="{930D40EE-48BB-4A66-9F7F-6BD440AAE644}" type="pres">
      <dgm:prSet presAssocID="{FACE84A7-1B29-423D-ADDE-5EFE7934DAA4}" presName="Name37" presStyleLbl="parChTrans1D2" presStyleIdx="0" presStyleCnt="4"/>
      <dgm:spPr/>
      <dgm:t>
        <a:bodyPr/>
        <a:lstStyle/>
        <a:p>
          <a:endParaRPr lang="es-DO"/>
        </a:p>
      </dgm:t>
    </dgm:pt>
    <dgm:pt modelId="{F85040A5-6F32-40A9-9090-4D8A1F0303D7}" type="pres">
      <dgm:prSet presAssocID="{678B19BB-A327-4481-BBA1-63B2A738B09A}" presName="hierRoot2" presStyleCnt="0">
        <dgm:presLayoutVars>
          <dgm:hierBranch val="init"/>
        </dgm:presLayoutVars>
      </dgm:prSet>
      <dgm:spPr/>
    </dgm:pt>
    <dgm:pt modelId="{5CF91FFE-0B44-456B-9ED4-C2BAAFD1E9D7}" type="pres">
      <dgm:prSet presAssocID="{678B19BB-A327-4481-BBA1-63B2A738B09A}" presName="rootComposite" presStyleCnt="0"/>
      <dgm:spPr/>
    </dgm:pt>
    <dgm:pt modelId="{454A74FC-E5E6-4B0D-BFC4-ECBF4583456F}" type="pres">
      <dgm:prSet presAssocID="{678B19BB-A327-4481-BBA1-63B2A738B09A}" presName="rootText" presStyleLbl="node2" presStyleIdx="0" presStyleCnt="3" custScaleX="73383" custScaleY="103290">
        <dgm:presLayoutVars>
          <dgm:chPref val="3"/>
        </dgm:presLayoutVars>
      </dgm:prSet>
      <dgm:spPr>
        <a:prstGeom prst="roundRect">
          <a:avLst/>
        </a:prstGeom>
      </dgm:spPr>
      <dgm:t>
        <a:bodyPr/>
        <a:lstStyle/>
        <a:p>
          <a:endParaRPr lang="es-DO"/>
        </a:p>
      </dgm:t>
    </dgm:pt>
    <dgm:pt modelId="{19E5F422-117F-4CE3-9D96-45B7BD5393EF}" type="pres">
      <dgm:prSet presAssocID="{678B19BB-A327-4481-BBA1-63B2A738B09A}" presName="rootConnector" presStyleLbl="node2" presStyleIdx="0" presStyleCnt="3"/>
      <dgm:spPr/>
      <dgm:t>
        <a:bodyPr/>
        <a:lstStyle/>
        <a:p>
          <a:endParaRPr lang="es-DO"/>
        </a:p>
      </dgm:t>
    </dgm:pt>
    <dgm:pt modelId="{72297AB8-3B2E-47E4-B395-103AE8EC26AF}" type="pres">
      <dgm:prSet presAssocID="{678B19BB-A327-4481-BBA1-63B2A738B09A}" presName="hierChild4" presStyleCnt="0"/>
      <dgm:spPr/>
    </dgm:pt>
    <dgm:pt modelId="{7FB27BCD-F4D3-4AB8-B67A-62886165B668}" type="pres">
      <dgm:prSet presAssocID="{678B19BB-A327-4481-BBA1-63B2A738B09A}" presName="hierChild5" presStyleCnt="0"/>
      <dgm:spPr/>
    </dgm:pt>
    <dgm:pt modelId="{C7EF3A93-3E09-4E4B-8733-0B34249D1C0A}" type="pres">
      <dgm:prSet presAssocID="{FB3AA1BC-0682-4FEB-B385-613141A5EBAF}" presName="Name37" presStyleLbl="parChTrans1D2" presStyleIdx="1" presStyleCnt="4"/>
      <dgm:spPr/>
      <dgm:t>
        <a:bodyPr/>
        <a:lstStyle/>
        <a:p>
          <a:endParaRPr lang="es-DO"/>
        </a:p>
      </dgm:t>
    </dgm:pt>
    <dgm:pt modelId="{3A03EA51-7EFC-46FB-B1D3-E3A4307FFAF8}" type="pres">
      <dgm:prSet presAssocID="{F1C8B19A-BC79-4B9E-8F1B-2CD0C7ACB752}" presName="hierRoot2" presStyleCnt="0">
        <dgm:presLayoutVars>
          <dgm:hierBranch val="init"/>
        </dgm:presLayoutVars>
      </dgm:prSet>
      <dgm:spPr/>
    </dgm:pt>
    <dgm:pt modelId="{CD39F48B-B431-4B5F-AAB1-9087190EC42A}" type="pres">
      <dgm:prSet presAssocID="{F1C8B19A-BC79-4B9E-8F1B-2CD0C7ACB752}" presName="rootComposite" presStyleCnt="0"/>
      <dgm:spPr/>
    </dgm:pt>
    <dgm:pt modelId="{BB8FAD17-2CC8-41A8-AF3C-FCDA06EEB610}" type="pres">
      <dgm:prSet presAssocID="{F1C8B19A-BC79-4B9E-8F1B-2CD0C7ACB752}" presName="rootText" presStyleLbl="node2" presStyleIdx="1" presStyleCnt="3" custScaleX="79060" custScaleY="101400" custLinFactNeighborX="1463" custLinFactNeighborY="1163">
        <dgm:presLayoutVars>
          <dgm:chPref val="3"/>
        </dgm:presLayoutVars>
      </dgm:prSet>
      <dgm:spPr>
        <a:prstGeom prst="roundRect">
          <a:avLst/>
        </a:prstGeom>
      </dgm:spPr>
      <dgm:t>
        <a:bodyPr/>
        <a:lstStyle/>
        <a:p>
          <a:endParaRPr lang="es-DO"/>
        </a:p>
      </dgm:t>
    </dgm:pt>
    <dgm:pt modelId="{A803156A-8A75-4065-BFBF-C9168C47D0FA}" type="pres">
      <dgm:prSet presAssocID="{F1C8B19A-BC79-4B9E-8F1B-2CD0C7ACB752}" presName="rootConnector" presStyleLbl="node2" presStyleIdx="1" presStyleCnt="3"/>
      <dgm:spPr/>
      <dgm:t>
        <a:bodyPr/>
        <a:lstStyle/>
        <a:p>
          <a:endParaRPr lang="es-DO"/>
        </a:p>
      </dgm:t>
    </dgm:pt>
    <dgm:pt modelId="{F0DA012C-FD0A-4CEC-80AD-A61957024721}" type="pres">
      <dgm:prSet presAssocID="{F1C8B19A-BC79-4B9E-8F1B-2CD0C7ACB752}" presName="hierChild4" presStyleCnt="0"/>
      <dgm:spPr/>
    </dgm:pt>
    <dgm:pt modelId="{4A59D914-11DF-4DBC-8F12-E0518EBC61B1}" type="pres">
      <dgm:prSet presAssocID="{F1C8B19A-BC79-4B9E-8F1B-2CD0C7ACB752}" presName="hierChild5" presStyleCnt="0"/>
      <dgm:spPr/>
    </dgm:pt>
    <dgm:pt modelId="{3F3E41AC-399C-4B19-98AA-F4A0A2DF59A3}" type="pres">
      <dgm:prSet presAssocID="{A3248F5A-EC50-490A-B576-7EA8B72ACBC3}" presName="Name37" presStyleLbl="parChTrans1D2" presStyleIdx="2" presStyleCnt="4"/>
      <dgm:spPr/>
      <dgm:t>
        <a:bodyPr/>
        <a:lstStyle/>
        <a:p>
          <a:endParaRPr lang="es-DO"/>
        </a:p>
      </dgm:t>
    </dgm:pt>
    <dgm:pt modelId="{26D15634-CF71-4C38-9170-776522C29C6E}" type="pres">
      <dgm:prSet presAssocID="{971C0EA2-7979-417F-96A0-7128E3165B02}" presName="hierRoot2" presStyleCnt="0">
        <dgm:presLayoutVars>
          <dgm:hierBranch val="init"/>
        </dgm:presLayoutVars>
      </dgm:prSet>
      <dgm:spPr/>
    </dgm:pt>
    <dgm:pt modelId="{8544104D-802F-4E4A-BA5E-3972C0A19A96}" type="pres">
      <dgm:prSet presAssocID="{971C0EA2-7979-417F-96A0-7128E3165B02}" presName="rootComposite" presStyleCnt="0"/>
      <dgm:spPr/>
    </dgm:pt>
    <dgm:pt modelId="{652ECEDD-5289-4A53-9778-68A31F016419}" type="pres">
      <dgm:prSet presAssocID="{971C0EA2-7979-417F-96A0-7128E3165B02}" presName="rootText" presStyleLbl="node2" presStyleIdx="2" presStyleCnt="3" custScaleX="70134" custScaleY="103290" custLinFactNeighborX="-2405" custLinFactNeighborY="1163">
        <dgm:presLayoutVars>
          <dgm:chPref val="3"/>
        </dgm:presLayoutVars>
      </dgm:prSet>
      <dgm:spPr>
        <a:prstGeom prst="roundRect">
          <a:avLst/>
        </a:prstGeom>
      </dgm:spPr>
      <dgm:t>
        <a:bodyPr/>
        <a:lstStyle/>
        <a:p>
          <a:endParaRPr lang="es-DO"/>
        </a:p>
      </dgm:t>
    </dgm:pt>
    <dgm:pt modelId="{EDD3B496-9B65-457D-8B26-7BF26B278B05}" type="pres">
      <dgm:prSet presAssocID="{971C0EA2-7979-417F-96A0-7128E3165B02}" presName="rootConnector" presStyleLbl="node2" presStyleIdx="2" presStyleCnt="3"/>
      <dgm:spPr/>
      <dgm:t>
        <a:bodyPr/>
        <a:lstStyle/>
        <a:p>
          <a:endParaRPr lang="es-DO"/>
        </a:p>
      </dgm:t>
    </dgm:pt>
    <dgm:pt modelId="{6964C16B-BA0D-4872-A5B2-2D5F384DC766}" type="pres">
      <dgm:prSet presAssocID="{971C0EA2-7979-417F-96A0-7128E3165B02}" presName="hierChild4" presStyleCnt="0"/>
      <dgm:spPr/>
    </dgm:pt>
    <dgm:pt modelId="{513286CE-6B8B-4D14-8674-F10144F770F4}" type="pres">
      <dgm:prSet presAssocID="{971C0EA2-7979-417F-96A0-7128E3165B02}" presName="hierChild5" presStyleCnt="0"/>
      <dgm:spPr/>
    </dgm:pt>
    <dgm:pt modelId="{543629B8-EB7A-4D97-900C-4C452DF1BF03}" type="pres">
      <dgm:prSet presAssocID="{93171C63-FC5E-476B-9960-EA47CF0315FB}" presName="hierChild3" presStyleCnt="0"/>
      <dgm:spPr/>
    </dgm:pt>
    <dgm:pt modelId="{B411C709-14C6-4CBA-99EE-53ECDD5C4B74}" type="pres">
      <dgm:prSet presAssocID="{A61A0B2E-35BD-415D-AD9C-922D1AB39046}" presName="Name111" presStyleLbl="parChTrans1D2" presStyleIdx="3" presStyleCnt="4"/>
      <dgm:spPr/>
      <dgm:t>
        <a:bodyPr/>
        <a:lstStyle/>
        <a:p>
          <a:endParaRPr lang="es-DO"/>
        </a:p>
      </dgm:t>
    </dgm:pt>
    <dgm:pt modelId="{D55FF9A7-9478-419B-9FD9-BF2710C52C42}" type="pres">
      <dgm:prSet presAssocID="{2C87F86B-D305-4D56-B13C-30A5B1204471}" presName="hierRoot3" presStyleCnt="0">
        <dgm:presLayoutVars>
          <dgm:hierBranch val="init"/>
        </dgm:presLayoutVars>
      </dgm:prSet>
      <dgm:spPr/>
    </dgm:pt>
    <dgm:pt modelId="{BFFBA50A-D67E-421E-82F9-A9A890A34A98}" type="pres">
      <dgm:prSet presAssocID="{2C87F86B-D305-4D56-B13C-30A5B1204471}" presName="rootComposite3" presStyleCnt="0"/>
      <dgm:spPr/>
    </dgm:pt>
    <dgm:pt modelId="{64AA60F3-C713-4786-8049-E7638E9B7524}" type="pres">
      <dgm:prSet presAssocID="{2C87F86B-D305-4D56-B13C-30A5B1204471}" presName="rootText3" presStyleLbl="asst1" presStyleIdx="0" presStyleCnt="1" custScaleX="77321">
        <dgm:presLayoutVars>
          <dgm:chPref val="3"/>
        </dgm:presLayoutVars>
      </dgm:prSet>
      <dgm:spPr>
        <a:prstGeom prst="roundRect">
          <a:avLst/>
        </a:prstGeom>
      </dgm:spPr>
      <dgm:t>
        <a:bodyPr/>
        <a:lstStyle/>
        <a:p>
          <a:endParaRPr lang="es-DO"/>
        </a:p>
      </dgm:t>
    </dgm:pt>
    <dgm:pt modelId="{22712C94-6303-407F-9EBB-3002D5A3D19A}" type="pres">
      <dgm:prSet presAssocID="{2C87F86B-D305-4D56-B13C-30A5B1204471}" presName="rootConnector3" presStyleLbl="asst1" presStyleIdx="0" presStyleCnt="1"/>
      <dgm:spPr/>
      <dgm:t>
        <a:bodyPr/>
        <a:lstStyle/>
        <a:p>
          <a:endParaRPr lang="es-DO"/>
        </a:p>
      </dgm:t>
    </dgm:pt>
    <dgm:pt modelId="{DB4A223D-3EBF-4CA9-A8B8-991458232467}" type="pres">
      <dgm:prSet presAssocID="{2C87F86B-D305-4D56-B13C-30A5B1204471}" presName="hierChild6" presStyleCnt="0"/>
      <dgm:spPr/>
    </dgm:pt>
    <dgm:pt modelId="{ADBFA3B2-B815-486F-AEB9-C7C6F183B88E}" type="pres">
      <dgm:prSet presAssocID="{2C87F86B-D305-4D56-B13C-30A5B1204471}" presName="hierChild7" presStyleCnt="0"/>
      <dgm:spPr/>
    </dgm:pt>
  </dgm:ptLst>
  <dgm:cxnLst>
    <dgm:cxn modelId="{B8EAF466-1C32-48DA-A9FD-B8A1F020F968}" type="presOf" srcId="{678B19BB-A327-4481-BBA1-63B2A738B09A}" destId="{454A74FC-E5E6-4B0D-BFC4-ECBF4583456F}" srcOrd="0" destOrd="0" presId="urn:microsoft.com/office/officeart/2005/8/layout/orgChart1"/>
    <dgm:cxn modelId="{1B513F5A-22B1-473A-8F0B-E26FFFDD2910}" srcId="{93171C63-FC5E-476B-9960-EA47CF0315FB}" destId="{971C0EA2-7979-417F-96A0-7128E3165B02}" srcOrd="3" destOrd="0" parTransId="{A3248F5A-EC50-490A-B576-7EA8B72ACBC3}" sibTransId="{61C1EC49-B927-4FCB-BFDC-4C6BE9B13DF9}"/>
    <dgm:cxn modelId="{14531E88-610D-4CD5-91DE-1A5246A8182C}" type="presOf" srcId="{FD13D333-C688-4426-8C0A-C9AF46080144}" destId="{15B68FC8-1F65-48BC-BDD5-F412D7F7B62E}" srcOrd="0" destOrd="0" presId="urn:microsoft.com/office/officeart/2005/8/layout/orgChart1"/>
    <dgm:cxn modelId="{A446A7D8-3D3A-4D56-9165-0CA93A6AC19B}" type="presOf" srcId="{A3248F5A-EC50-490A-B576-7EA8B72ACBC3}" destId="{3F3E41AC-399C-4B19-98AA-F4A0A2DF59A3}" srcOrd="0" destOrd="0" presId="urn:microsoft.com/office/officeart/2005/8/layout/orgChart1"/>
    <dgm:cxn modelId="{19738948-8700-4609-AE59-B33E1CA97169}" srcId="{93171C63-FC5E-476B-9960-EA47CF0315FB}" destId="{678B19BB-A327-4481-BBA1-63B2A738B09A}" srcOrd="1" destOrd="0" parTransId="{FACE84A7-1B29-423D-ADDE-5EFE7934DAA4}" sibTransId="{9A638348-4751-4941-A2FE-00DE08EE4F22}"/>
    <dgm:cxn modelId="{11E23EE8-CF4D-4E37-A35E-10762B94B809}" type="presOf" srcId="{93171C63-FC5E-476B-9960-EA47CF0315FB}" destId="{29AD67BD-7CCD-44FA-BD27-15DFE7AA3B2E}" srcOrd="0" destOrd="0" presId="urn:microsoft.com/office/officeart/2005/8/layout/orgChart1"/>
    <dgm:cxn modelId="{C7BCA59F-E36B-45DE-A636-22B1EEBB74C1}" type="presOf" srcId="{971C0EA2-7979-417F-96A0-7128E3165B02}" destId="{EDD3B496-9B65-457D-8B26-7BF26B278B05}" srcOrd="1" destOrd="0" presId="urn:microsoft.com/office/officeart/2005/8/layout/orgChart1"/>
    <dgm:cxn modelId="{90163952-D286-42FD-9B81-847DA5297B2B}" srcId="{93171C63-FC5E-476B-9960-EA47CF0315FB}" destId="{2C87F86B-D305-4D56-B13C-30A5B1204471}" srcOrd="0" destOrd="0" parTransId="{A61A0B2E-35BD-415D-AD9C-922D1AB39046}" sibTransId="{898F2E23-AD86-4138-BB32-CB9530087B0C}"/>
    <dgm:cxn modelId="{283C951E-FCBD-45FE-8940-EA31DB8733D6}" type="presOf" srcId="{A61A0B2E-35BD-415D-AD9C-922D1AB39046}" destId="{B411C709-14C6-4CBA-99EE-53ECDD5C4B74}" srcOrd="0" destOrd="0" presId="urn:microsoft.com/office/officeart/2005/8/layout/orgChart1"/>
    <dgm:cxn modelId="{AB120A9F-1CAA-4E7D-998B-583A2CE6C191}" type="presOf" srcId="{F1C8B19A-BC79-4B9E-8F1B-2CD0C7ACB752}" destId="{BB8FAD17-2CC8-41A8-AF3C-FCDA06EEB610}" srcOrd="0" destOrd="0" presId="urn:microsoft.com/office/officeart/2005/8/layout/orgChart1"/>
    <dgm:cxn modelId="{393457A7-3637-4807-80D0-59178112BDB8}" type="presOf" srcId="{FB3AA1BC-0682-4FEB-B385-613141A5EBAF}" destId="{C7EF3A93-3E09-4E4B-8733-0B34249D1C0A}" srcOrd="0" destOrd="0" presId="urn:microsoft.com/office/officeart/2005/8/layout/orgChart1"/>
    <dgm:cxn modelId="{3230B8FB-419E-4CCC-AD15-6FA7F569BC6B}" type="presOf" srcId="{2C87F86B-D305-4D56-B13C-30A5B1204471}" destId="{22712C94-6303-407F-9EBB-3002D5A3D19A}" srcOrd="1" destOrd="0" presId="urn:microsoft.com/office/officeart/2005/8/layout/orgChart1"/>
    <dgm:cxn modelId="{02FA0537-5589-4473-BB99-98939E2B14DD}" type="presOf" srcId="{FACE84A7-1B29-423D-ADDE-5EFE7934DAA4}" destId="{930D40EE-48BB-4A66-9F7F-6BD440AAE644}" srcOrd="0" destOrd="0" presId="urn:microsoft.com/office/officeart/2005/8/layout/orgChart1"/>
    <dgm:cxn modelId="{33EF1965-7D2B-4BFD-9A11-782D61551E22}" type="presOf" srcId="{93171C63-FC5E-476B-9960-EA47CF0315FB}" destId="{07559F9D-E13D-48F8-A59A-F193427D5C65}" srcOrd="1" destOrd="0" presId="urn:microsoft.com/office/officeart/2005/8/layout/orgChart1"/>
    <dgm:cxn modelId="{6923CE8F-C886-4B33-8AA1-2B6A927DC63D}" type="presOf" srcId="{678B19BB-A327-4481-BBA1-63B2A738B09A}" destId="{19E5F422-117F-4CE3-9D96-45B7BD5393EF}" srcOrd="1" destOrd="0" presId="urn:microsoft.com/office/officeart/2005/8/layout/orgChart1"/>
    <dgm:cxn modelId="{FE821862-0B71-4C7F-BB56-8197B1DAD9A8}" type="presOf" srcId="{971C0EA2-7979-417F-96A0-7128E3165B02}" destId="{652ECEDD-5289-4A53-9778-68A31F016419}" srcOrd="0" destOrd="0" presId="urn:microsoft.com/office/officeart/2005/8/layout/orgChart1"/>
    <dgm:cxn modelId="{7F7D4F0F-9121-4699-BA5A-EB7ABA235FBB}" srcId="{FD13D333-C688-4426-8C0A-C9AF46080144}" destId="{93171C63-FC5E-476B-9960-EA47CF0315FB}" srcOrd="0" destOrd="0" parTransId="{F067BB19-E8DD-46EF-870E-DE782A284EFC}" sibTransId="{3D9A839D-DC59-4637-AAD6-A632F0E425F8}"/>
    <dgm:cxn modelId="{F66E2C84-09C2-40F6-97BD-4C6940F1D1BB}" type="presOf" srcId="{2C87F86B-D305-4D56-B13C-30A5B1204471}" destId="{64AA60F3-C713-4786-8049-E7638E9B7524}" srcOrd="0" destOrd="0" presId="urn:microsoft.com/office/officeart/2005/8/layout/orgChart1"/>
    <dgm:cxn modelId="{32499AF0-AFB0-428F-9572-C0641EA42E66}" type="presOf" srcId="{F1C8B19A-BC79-4B9E-8F1B-2CD0C7ACB752}" destId="{A803156A-8A75-4065-BFBF-C9168C47D0FA}" srcOrd="1" destOrd="0" presId="urn:microsoft.com/office/officeart/2005/8/layout/orgChart1"/>
    <dgm:cxn modelId="{F58F1AFB-9B8B-4AC3-AAC1-BF506555EDFA}" srcId="{93171C63-FC5E-476B-9960-EA47CF0315FB}" destId="{F1C8B19A-BC79-4B9E-8F1B-2CD0C7ACB752}" srcOrd="2" destOrd="0" parTransId="{FB3AA1BC-0682-4FEB-B385-613141A5EBAF}" sibTransId="{17317532-ECCB-4CB6-B274-36FFC13398BD}"/>
    <dgm:cxn modelId="{CD9BA182-3DA2-4AD0-94C9-7DF44EC173F1}" type="presParOf" srcId="{15B68FC8-1F65-48BC-BDD5-F412D7F7B62E}" destId="{D3BD2BEE-2591-4005-9528-FB6C81E6CFD8}" srcOrd="0" destOrd="0" presId="urn:microsoft.com/office/officeart/2005/8/layout/orgChart1"/>
    <dgm:cxn modelId="{057817F0-DAE2-4152-B696-80075092871E}" type="presParOf" srcId="{D3BD2BEE-2591-4005-9528-FB6C81E6CFD8}" destId="{DAFEF666-E05A-4317-AF63-6E94DF9DACE0}" srcOrd="0" destOrd="0" presId="urn:microsoft.com/office/officeart/2005/8/layout/orgChart1"/>
    <dgm:cxn modelId="{A705325C-0192-4E39-9908-9037EA5975AE}" type="presParOf" srcId="{DAFEF666-E05A-4317-AF63-6E94DF9DACE0}" destId="{29AD67BD-7CCD-44FA-BD27-15DFE7AA3B2E}" srcOrd="0" destOrd="0" presId="urn:microsoft.com/office/officeart/2005/8/layout/orgChart1"/>
    <dgm:cxn modelId="{076386FA-AFC0-463A-97DD-5A2423866CA3}" type="presParOf" srcId="{DAFEF666-E05A-4317-AF63-6E94DF9DACE0}" destId="{07559F9D-E13D-48F8-A59A-F193427D5C65}" srcOrd="1" destOrd="0" presId="urn:microsoft.com/office/officeart/2005/8/layout/orgChart1"/>
    <dgm:cxn modelId="{437874D4-0798-4DB8-A3DB-D9C79FE53F94}" type="presParOf" srcId="{D3BD2BEE-2591-4005-9528-FB6C81E6CFD8}" destId="{AE97F73D-AAB1-48EB-A03B-247CA7929A16}" srcOrd="1" destOrd="0" presId="urn:microsoft.com/office/officeart/2005/8/layout/orgChart1"/>
    <dgm:cxn modelId="{5C09A6A2-53F5-4A64-A485-16C36D6D6F75}" type="presParOf" srcId="{AE97F73D-AAB1-48EB-A03B-247CA7929A16}" destId="{930D40EE-48BB-4A66-9F7F-6BD440AAE644}" srcOrd="0" destOrd="0" presId="urn:microsoft.com/office/officeart/2005/8/layout/orgChart1"/>
    <dgm:cxn modelId="{3C5D9357-5B2A-47BE-8EAE-853DD277BAF0}" type="presParOf" srcId="{AE97F73D-AAB1-48EB-A03B-247CA7929A16}" destId="{F85040A5-6F32-40A9-9090-4D8A1F0303D7}" srcOrd="1" destOrd="0" presId="urn:microsoft.com/office/officeart/2005/8/layout/orgChart1"/>
    <dgm:cxn modelId="{A69A2DED-25CE-48E1-A98F-E423AD852634}" type="presParOf" srcId="{F85040A5-6F32-40A9-9090-4D8A1F0303D7}" destId="{5CF91FFE-0B44-456B-9ED4-C2BAAFD1E9D7}" srcOrd="0" destOrd="0" presId="urn:microsoft.com/office/officeart/2005/8/layout/orgChart1"/>
    <dgm:cxn modelId="{C4EFA7B8-62AE-4951-9BA3-699BA8010509}" type="presParOf" srcId="{5CF91FFE-0B44-456B-9ED4-C2BAAFD1E9D7}" destId="{454A74FC-E5E6-4B0D-BFC4-ECBF4583456F}" srcOrd="0" destOrd="0" presId="urn:microsoft.com/office/officeart/2005/8/layout/orgChart1"/>
    <dgm:cxn modelId="{8C411E7C-2212-4844-B85A-001C5A8543C7}" type="presParOf" srcId="{5CF91FFE-0B44-456B-9ED4-C2BAAFD1E9D7}" destId="{19E5F422-117F-4CE3-9D96-45B7BD5393EF}" srcOrd="1" destOrd="0" presId="urn:microsoft.com/office/officeart/2005/8/layout/orgChart1"/>
    <dgm:cxn modelId="{B7C9DF5E-7410-4F25-987A-B43FDE1E5555}" type="presParOf" srcId="{F85040A5-6F32-40A9-9090-4D8A1F0303D7}" destId="{72297AB8-3B2E-47E4-B395-103AE8EC26AF}" srcOrd="1" destOrd="0" presId="urn:microsoft.com/office/officeart/2005/8/layout/orgChart1"/>
    <dgm:cxn modelId="{4EE5CA4A-46AB-4ECD-A603-73EEB842256D}" type="presParOf" srcId="{F85040A5-6F32-40A9-9090-4D8A1F0303D7}" destId="{7FB27BCD-F4D3-4AB8-B67A-62886165B668}" srcOrd="2" destOrd="0" presId="urn:microsoft.com/office/officeart/2005/8/layout/orgChart1"/>
    <dgm:cxn modelId="{25381B34-1BCA-4055-8276-8D6C8D1515CC}" type="presParOf" srcId="{AE97F73D-AAB1-48EB-A03B-247CA7929A16}" destId="{C7EF3A93-3E09-4E4B-8733-0B34249D1C0A}" srcOrd="2" destOrd="0" presId="urn:microsoft.com/office/officeart/2005/8/layout/orgChart1"/>
    <dgm:cxn modelId="{00460238-C5EC-49A0-99D8-80CD2A9F8ABA}" type="presParOf" srcId="{AE97F73D-AAB1-48EB-A03B-247CA7929A16}" destId="{3A03EA51-7EFC-46FB-B1D3-E3A4307FFAF8}" srcOrd="3" destOrd="0" presId="urn:microsoft.com/office/officeart/2005/8/layout/orgChart1"/>
    <dgm:cxn modelId="{76BFCB72-85A1-411E-ABDD-1017752544AF}" type="presParOf" srcId="{3A03EA51-7EFC-46FB-B1D3-E3A4307FFAF8}" destId="{CD39F48B-B431-4B5F-AAB1-9087190EC42A}" srcOrd="0" destOrd="0" presId="urn:microsoft.com/office/officeart/2005/8/layout/orgChart1"/>
    <dgm:cxn modelId="{3BC25752-12CD-43AE-B2EB-5AC5227158A4}" type="presParOf" srcId="{CD39F48B-B431-4B5F-AAB1-9087190EC42A}" destId="{BB8FAD17-2CC8-41A8-AF3C-FCDA06EEB610}" srcOrd="0" destOrd="0" presId="urn:microsoft.com/office/officeart/2005/8/layout/orgChart1"/>
    <dgm:cxn modelId="{ED4C90E6-6776-43AD-8BE1-C0B479D3BA82}" type="presParOf" srcId="{CD39F48B-B431-4B5F-AAB1-9087190EC42A}" destId="{A803156A-8A75-4065-BFBF-C9168C47D0FA}" srcOrd="1" destOrd="0" presId="urn:microsoft.com/office/officeart/2005/8/layout/orgChart1"/>
    <dgm:cxn modelId="{BE280708-3978-4B49-8892-C642F51A944C}" type="presParOf" srcId="{3A03EA51-7EFC-46FB-B1D3-E3A4307FFAF8}" destId="{F0DA012C-FD0A-4CEC-80AD-A61957024721}" srcOrd="1" destOrd="0" presId="urn:microsoft.com/office/officeart/2005/8/layout/orgChart1"/>
    <dgm:cxn modelId="{3BA3F100-B886-4FE5-B1A3-5FC3A8E7950B}" type="presParOf" srcId="{3A03EA51-7EFC-46FB-B1D3-E3A4307FFAF8}" destId="{4A59D914-11DF-4DBC-8F12-E0518EBC61B1}" srcOrd="2" destOrd="0" presId="urn:microsoft.com/office/officeart/2005/8/layout/orgChart1"/>
    <dgm:cxn modelId="{06B5A982-1FF3-4C44-91C5-DF6CEF72399C}" type="presParOf" srcId="{AE97F73D-AAB1-48EB-A03B-247CA7929A16}" destId="{3F3E41AC-399C-4B19-98AA-F4A0A2DF59A3}" srcOrd="4" destOrd="0" presId="urn:microsoft.com/office/officeart/2005/8/layout/orgChart1"/>
    <dgm:cxn modelId="{4C923D78-2640-4592-8803-A77F7E72F02E}" type="presParOf" srcId="{AE97F73D-AAB1-48EB-A03B-247CA7929A16}" destId="{26D15634-CF71-4C38-9170-776522C29C6E}" srcOrd="5" destOrd="0" presId="urn:microsoft.com/office/officeart/2005/8/layout/orgChart1"/>
    <dgm:cxn modelId="{9DFC02B8-15FF-4F78-961C-2CC24A9EA198}" type="presParOf" srcId="{26D15634-CF71-4C38-9170-776522C29C6E}" destId="{8544104D-802F-4E4A-BA5E-3972C0A19A96}" srcOrd="0" destOrd="0" presId="urn:microsoft.com/office/officeart/2005/8/layout/orgChart1"/>
    <dgm:cxn modelId="{77CAFCFF-D969-4C31-90F6-8403ACB547EB}" type="presParOf" srcId="{8544104D-802F-4E4A-BA5E-3972C0A19A96}" destId="{652ECEDD-5289-4A53-9778-68A31F016419}" srcOrd="0" destOrd="0" presId="urn:microsoft.com/office/officeart/2005/8/layout/orgChart1"/>
    <dgm:cxn modelId="{2B155A64-AD78-4426-B4EC-46116E6B3673}" type="presParOf" srcId="{8544104D-802F-4E4A-BA5E-3972C0A19A96}" destId="{EDD3B496-9B65-457D-8B26-7BF26B278B05}" srcOrd="1" destOrd="0" presId="urn:microsoft.com/office/officeart/2005/8/layout/orgChart1"/>
    <dgm:cxn modelId="{A0F5E437-9B51-4AD7-8127-5849ABA23E1B}" type="presParOf" srcId="{26D15634-CF71-4C38-9170-776522C29C6E}" destId="{6964C16B-BA0D-4872-A5B2-2D5F384DC766}" srcOrd="1" destOrd="0" presId="urn:microsoft.com/office/officeart/2005/8/layout/orgChart1"/>
    <dgm:cxn modelId="{706CCE72-B5CE-40EF-87BF-2F345A41EEAE}" type="presParOf" srcId="{26D15634-CF71-4C38-9170-776522C29C6E}" destId="{513286CE-6B8B-4D14-8674-F10144F770F4}" srcOrd="2" destOrd="0" presId="urn:microsoft.com/office/officeart/2005/8/layout/orgChart1"/>
    <dgm:cxn modelId="{204237A3-0B30-4FBC-93F3-3E61856F3A76}" type="presParOf" srcId="{D3BD2BEE-2591-4005-9528-FB6C81E6CFD8}" destId="{543629B8-EB7A-4D97-900C-4C452DF1BF03}" srcOrd="2" destOrd="0" presId="urn:microsoft.com/office/officeart/2005/8/layout/orgChart1"/>
    <dgm:cxn modelId="{E5CAA9E9-36BC-4258-A9F7-C187EC119256}" type="presParOf" srcId="{543629B8-EB7A-4D97-900C-4C452DF1BF03}" destId="{B411C709-14C6-4CBA-99EE-53ECDD5C4B74}" srcOrd="0" destOrd="0" presId="urn:microsoft.com/office/officeart/2005/8/layout/orgChart1"/>
    <dgm:cxn modelId="{1A899FED-9407-4E13-91AD-975558532A92}" type="presParOf" srcId="{543629B8-EB7A-4D97-900C-4C452DF1BF03}" destId="{D55FF9A7-9478-419B-9FD9-BF2710C52C42}" srcOrd="1" destOrd="0" presId="urn:microsoft.com/office/officeart/2005/8/layout/orgChart1"/>
    <dgm:cxn modelId="{B0CE4195-9040-4716-AD08-653020860B00}" type="presParOf" srcId="{D55FF9A7-9478-419B-9FD9-BF2710C52C42}" destId="{BFFBA50A-D67E-421E-82F9-A9A890A34A98}" srcOrd="0" destOrd="0" presId="urn:microsoft.com/office/officeart/2005/8/layout/orgChart1"/>
    <dgm:cxn modelId="{14E5522A-CD3F-46A8-8369-94FEC069F305}" type="presParOf" srcId="{BFFBA50A-D67E-421E-82F9-A9A890A34A98}" destId="{64AA60F3-C713-4786-8049-E7638E9B7524}" srcOrd="0" destOrd="0" presId="urn:microsoft.com/office/officeart/2005/8/layout/orgChart1"/>
    <dgm:cxn modelId="{786613B5-3301-4DCE-91DB-C04D663C5D8A}" type="presParOf" srcId="{BFFBA50A-D67E-421E-82F9-A9A890A34A98}" destId="{22712C94-6303-407F-9EBB-3002D5A3D19A}" srcOrd="1" destOrd="0" presId="urn:microsoft.com/office/officeart/2005/8/layout/orgChart1"/>
    <dgm:cxn modelId="{AA9D49AC-971B-4BFD-BF1A-C7931425C4A6}" type="presParOf" srcId="{D55FF9A7-9478-419B-9FD9-BF2710C52C42}" destId="{DB4A223D-3EBF-4CA9-A8B8-991458232467}" srcOrd="1" destOrd="0" presId="urn:microsoft.com/office/officeart/2005/8/layout/orgChart1"/>
    <dgm:cxn modelId="{B4135CEC-56B1-4F67-9907-548A98D6120B}" type="presParOf" srcId="{D55FF9A7-9478-419B-9FD9-BF2710C52C42}" destId="{ADBFA3B2-B815-486F-AEB9-C7C6F183B88E}"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411C709-14C6-4CBA-99EE-53ECDD5C4B74}">
      <dsp:nvSpPr>
        <dsp:cNvPr id="0" name=""/>
        <dsp:cNvSpPr/>
      </dsp:nvSpPr>
      <dsp:spPr>
        <a:xfrm>
          <a:off x="2005974" y="979360"/>
          <a:ext cx="172868" cy="757328"/>
        </a:xfrm>
        <a:custGeom>
          <a:avLst/>
          <a:gdLst/>
          <a:ahLst/>
          <a:cxnLst/>
          <a:rect l="0" t="0" r="0" b="0"/>
          <a:pathLst>
            <a:path>
              <a:moveTo>
                <a:pt x="172868" y="0"/>
              </a:moveTo>
              <a:lnTo>
                <a:pt x="172868" y="757328"/>
              </a:lnTo>
              <a:lnTo>
                <a:pt x="0" y="75732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3E41AC-399C-4B19-98AA-F4A0A2DF59A3}">
      <dsp:nvSpPr>
        <dsp:cNvPr id="0" name=""/>
        <dsp:cNvSpPr/>
      </dsp:nvSpPr>
      <dsp:spPr>
        <a:xfrm>
          <a:off x="2178843" y="979360"/>
          <a:ext cx="1561027" cy="1524231"/>
        </a:xfrm>
        <a:custGeom>
          <a:avLst/>
          <a:gdLst/>
          <a:ahLst/>
          <a:cxnLst/>
          <a:rect l="0" t="0" r="0" b="0"/>
          <a:pathLst>
            <a:path>
              <a:moveTo>
                <a:pt x="0" y="0"/>
              </a:moveTo>
              <a:lnTo>
                <a:pt x="0" y="1351362"/>
              </a:lnTo>
              <a:lnTo>
                <a:pt x="1561027" y="1351362"/>
              </a:lnTo>
              <a:lnTo>
                <a:pt x="1561027" y="152423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EF3A93-3E09-4E4B-8733-0B34249D1C0A}">
      <dsp:nvSpPr>
        <dsp:cNvPr id="0" name=""/>
        <dsp:cNvSpPr/>
      </dsp:nvSpPr>
      <dsp:spPr>
        <a:xfrm>
          <a:off x="2133122" y="979360"/>
          <a:ext cx="91440" cy="1524231"/>
        </a:xfrm>
        <a:custGeom>
          <a:avLst/>
          <a:gdLst/>
          <a:ahLst/>
          <a:cxnLst/>
          <a:rect l="0" t="0" r="0" b="0"/>
          <a:pathLst>
            <a:path>
              <a:moveTo>
                <a:pt x="45720" y="0"/>
              </a:moveTo>
              <a:lnTo>
                <a:pt x="45720" y="1351362"/>
              </a:lnTo>
              <a:lnTo>
                <a:pt x="96551" y="1351362"/>
              </a:lnTo>
              <a:lnTo>
                <a:pt x="96551" y="152423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0D40EE-48BB-4A66-9F7F-6BD440AAE644}">
      <dsp:nvSpPr>
        <dsp:cNvPr id="0" name=""/>
        <dsp:cNvSpPr/>
      </dsp:nvSpPr>
      <dsp:spPr>
        <a:xfrm>
          <a:off x="604965" y="979360"/>
          <a:ext cx="1573877" cy="1514657"/>
        </a:xfrm>
        <a:custGeom>
          <a:avLst/>
          <a:gdLst/>
          <a:ahLst/>
          <a:cxnLst/>
          <a:rect l="0" t="0" r="0" b="0"/>
          <a:pathLst>
            <a:path>
              <a:moveTo>
                <a:pt x="1573877" y="0"/>
              </a:moveTo>
              <a:lnTo>
                <a:pt x="1573877" y="1341789"/>
              </a:lnTo>
              <a:lnTo>
                <a:pt x="0" y="1341789"/>
              </a:lnTo>
              <a:lnTo>
                <a:pt x="0" y="15146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AD67BD-7CCD-44FA-BD27-15DFE7AA3B2E}">
      <dsp:nvSpPr>
        <dsp:cNvPr id="0" name=""/>
        <dsp:cNvSpPr/>
      </dsp:nvSpPr>
      <dsp:spPr>
        <a:xfrm>
          <a:off x="1578758" y="156177"/>
          <a:ext cx="1200168" cy="823183"/>
        </a:xfrm>
        <a:prstGeom prst="roundRect">
          <a:avLst/>
        </a:prstGeom>
        <a:solidFill>
          <a:srgbClr val="9BB7D9"/>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s-DO" sz="1050" kern="1200" dirty="0" smtClean="0">
              <a:solidFill>
                <a:schemeClr val="accent3"/>
              </a:solidFill>
              <a:latin typeface="Century Gothic" pitchFamily="34" charset="0"/>
            </a:rPr>
            <a:t>Ministerio de Hacienda</a:t>
          </a:r>
          <a:endParaRPr lang="es-DO" sz="1050" kern="1200" dirty="0">
            <a:solidFill>
              <a:schemeClr val="accent3"/>
            </a:solidFill>
            <a:latin typeface="Century Gothic" pitchFamily="34" charset="0"/>
          </a:endParaRPr>
        </a:p>
      </dsp:txBody>
      <dsp:txXfrm>
        <a:off x="1578758" y="156177"/>
        <a:ext cx="1200168" cy="823183"/>
      </dsp:txXfrm>
    </dsp:sp>
    <dsp:sp modelId="{454A74FC-E5E6-4B0D-BFC4-ECBF4583456F}">
      <dsp:nvSpPr>
        <dsp:cNvPr id="0" name=""/>
        <dsp:cNvSpPr/>
      </dsp:nvSpPr>
      <dsp:spPr>
        <a:xfrm>
          <a:off x="888" y="2494018"/>
          <a:ext cx="1208153" cy="850266"/>
        </a:xfrm>
        <a:prstGeom prst="roundRect">
          <a:avLst/>
        </a:prstGeom>
        <a:solidFill>
          <a:srgbClr val="9BB7D9"/>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endParaRPr lang="es-DO" sz="1050" kern="1200" dirty="0" smtClean="0">
            <a:solidFill>
              <a:schemeClr val="accent3"/>
            </a:solidFill>
            <a:latin typeface="Century Gothic" pitchFamily="34" charset="0"/>
          </a:endParaRPr>
        </a:p>
        <a:p>
          <a:pPr lvl="0" algn="ctr" defTabSz="466725">
            <a:lnSpc>
              <a:spcPct val="90000"/>
            </a:lnSpc>
            <a:spcBef>
              <a:spcPct val="0"/>
            </a:spcBef>
            <a:spcAft>
              <a:spcPct val="35000"/>
            </a:spcAft>
          </a:pPr>
          <a:r>
            <a:rPr lang="es-DO" sz="1050" kern="1200" dirty="0" smtClean="0">
              <a:solidFill>
                <a:schemeClr val="accent3"/>
              </a:solidFill>
              <a:latin typeface="Century Gothic" pitchFamily="34" charset="0"/>
            </a:rPr>
            <a:t>Compañías de Seguros:</a:t>
          </a:r>
        </a:p>
        <a:p>
          <a:pPr lvl="0" algn="l" defTabSz="466725">
            <a:lnSpc>
              <a:spcPct val="90000"/>
            </a:lnSpc>
            <a:spcBef>
              <a:spcPct val="0"/>
            </a:spcBef>
            <a:spcAft>
              <a:spcPct val="35000"/>
            </a:spcAft>
          </a:pPr>
          <a:r>
            <a:rPr lang="es-DO" sz="1050" kern="1200" dirty="0" smtClean="0">
              <a:solidFill>
                <a:schemeClr val="accent3"/>
              </a:solidFill>
              <a:latin typeface="Century Gothic" pitchFamily="34" charset="0"/>
            </a:rPr>
            <a:t>Nacionales: 23</a:t>
          </a:r>
        </a:p>
        <a:p>
          <a:pPr lvl="0" algn="l" defTabSz="466725">
            <a:lnSpc>
              <a:spcPct val="90000"/>
            </a:lnSpc>
            <a:spcBef>
              <a:spcPct val="0"/>
            </a:spcBef>
            <a:spcAft>
              <a:spcPct val="35000"/>
            </a:spcAft>
          </a:pPr>
          <a:r>
            <a:rPr lang="es-DO" sz="1050" kern="1200" dirty="0" smtClean="0">
              <a:solidFill>
                <a:schemeClr val="accent3"/>
              </a:solidFill>
              <a:latin typeface="Century Gothic" pitchFamily="34" charset="0"/>
            </a:rPr>
            <a:t>Extranjeras: 10</a:t>
          </a:r>
        </a:p>
        <a:p>
          <a:pPr lvl="0" algn="l" defTabSz="466725">
            <a:lnSpc>
              <a:spcPct val="90000"/>
            </a:lnSpc>
            <a:spcBef>
              <a:spcPct val="0"/>
            </a:spcBef>
            <a:spcAft>
              <a:spcPct val="35000"/>
            </a:spcAft>
          </a:pPr>
          <a:endParaRPr lang="es-DO" sz="1050" kern="1200" dirty="0">
            <a:solidFill>
              <a:schemeClr val="accent3"/>
            </a:solidFill>
            <a:latin typeface="Century Gothic" pitchFamily="34" charset="0"/>
          </a:endParaRPr>
        </a:p>
      </dsp:txBody>
      <dsp:txXfrm>
        <a:off x="888" y="2494018"/>
        <a:ext cx="1208153" cy="850266"/>
      </dsp:txXfrm>
    </dsp:sp>
    <dsp:sp modelId="{BB8FAD17-2CC8-41A8-AF3C-FCDA06EEB610}">
      <dsp:nvSpPr>
        <dsp:cNvPr id="0" name=""/>
        <dsp:cNvSpPr/>
      </dsp:nvSpPr>
      <dsp:spPr>
        <a:xfrm>
          <a:off x="1578865" y="2503592"/>
          <a:ext cx="1301617" cy="834708"/>
        </a:xfrm>
        <a:prstGeom prst="roundRect">
          <a:avLst/>
        </a:prstGeom>
        <a:solidFill>
          <a:srgbClr val="9BB7D9"/>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s-DO" sz="1050" kern="1200" dirty="0" smtClean="0">
              <a:solidFill>
                <a:schemeClr val="accent3"/>
              </a:solidFill>
              <a:latin typeface="Century Gothic" pitchFamily="34" charset="0"/>
            </a:rPr>
            <a:t>Compañías de Reaseguros:</a:t>
          </a:r>
        </a:p>
        <a:p>
          <a:pPr lvl="0" algn="l" defTabSz="466725">
            <a:lnSpc>
              <a:spcPct val="90000"/>
            </a:lnSpc>
            <a:spcBef>
              <a:spcPct val="0"/>
            </a:spcBef>
            <a:spcAft>
              <a:spcPct val="35000"/>
            </a:spcAft>
          </a:pPr>
          <a:r>
            <a:rPr lang="es-DO" sz="1050" kern="1200" dirty="0" smtClean="0">
              <a:solidFill>
                <a:schemeClr val="accent3"/>
              </a:solidFill>
              <a:latin typeface="Century Gothic" pitchFamily="34" charset="0"/>
            </a:rPr>
            <a:t>Nacionales: 2</a:t>
          </a:r>
        </a:p>
        <a:p>
          <a:pPr lvl="0" algn="l" defTabSz="466725">
            <a:lnSpc>
              <a:spcPct val="90000"/>
            </a:lnSpc>
            <a:spcBef>
              <a:spcPct val="0"/>
            </a:spcBef>
            <a:spcAft>
              <a:spcPct val="35000"/>
            </a:spcAft>
          </a:pPr>
          <a:r>
            <a:rPr lang="es-DO" sz="1050" kern="1200" dirty="0" smtClean="0">
              <a:solidFill>
                <a:schemeClr val="accent3"/>
              </a:solidFill>
              <a:latin typeface="Century Gothic" pitchFamily="34" charset="0"/>
            </a:rPr>
            <a:t>Extranjeras:134</a:t>
          </a:r>
          <a:endParaRPr lang="es-DO" sz="1050" kern="1200" dirty="0">
            <a:solidFill>
              <a:schemeClr val="accent3"/>
            </a:solidFill>
            <a:latin typeface="Century Gothic" pitchFamily="34" charset="0"/>
          </a:endParaRPr>
        </a:p>
      </dsp:txBody>
      <dsp:txXfrm>
        <a:off x="1578865" y="2503592"/>
        <a:ext cx="1301617" cy="834708"/>
      </dsp:txXfrm>
    </dsp:sp>
    <dsp:sp modelId="{652ECEDD-5289-4A53-9778-68A31F016419}">
      <dsp:nvSpPr>
        <dsp:cNvPr id="0" name=""/>
        <dsp:cNvSpPr/>
      </dsp:nvSpPr>
      <dsp:spPr>
        <a:xfrm>
          <a:off x="3162539" y="2503592"/>
          <a:ext cx="1154663" cy="850266"/>
        </a:xfrm>
        <a:prstGeom prst="roundRect">
          <a:avLst/>
        </a:prstGeom>
        <a:solidFill>
          <a:srgbClr val="9BB7D9"/>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endParaRPr lang="es-DO" sz="1050" kern="1200" dirty="0" smtClean="0">
            <a:solidFill>
              <a:schemeClr val="accent3"/>
            </a:solidFill>
            <a:latin typeface="Century Gothic" pitchFamily="34" charset="0"/>
          </a:endParaRPr>
        </a:p>
        <a:p>
          <a:pPr lvl="0" algn="ctr" defTabSz="466725">
            <a:lnSpc>
              <a:spcPct val="90000"/>
            </a:lnSpc>
            <a:spcBef>
              <a:spcPct val="0"/>
            </a:spcBef>
            <a:spcAft>
              <a:spcPct val="35000"/>
            </a:spcAft>
          </a:pPr>
          <a:r>
            <a:rPr lang="es-DO" sz="1050" kern="1200" dirty="0" smtClean="0">
              <a:solidFill>
                <a:schemeClr val="accent3"/>
              </a:solidFill>
              <a:latin typeface="Century Gothic" pitchFamily="34" charset="0"/>
            </a:rPr>
            <a:t>Corredores:</a:t>
          </a:r>
        </a:p>
        <a:p>
          <a:pPr lvl="0" algn="l" defTabSz="466725">
            <a:lnSpc>
              <a:spcPct val="90000"/>
            </a:lnSpc>
            <a:spcBef>
              <a:spcPct val="0"/>
            </a:spcBef>
            <a:spcAft>
              <a:spcPct val="35000"/>
            </a:spcAft>
          </a:pPr>
          <a:r>
            <a:rPr lang="es-DO" sz="1050" kern="1200" dirty="0" smtClean="0">
              <a:solidFill>
                <a:schemeClr val="accent3"/>
              </a:solidFill>
              <a:latin typeface="Century Gothic" pitchFamily="34" charset="0"/>
            </a:rPr>
            <a:t>Naturales: 345</a:t>
          </a:r>
        </a:p>
        <a:p>
          <a:pPr lvl="0" algn="l" defTabSz="466725">
            <a:lnSpc>
              <a:spcPct val="90000"/>
            </a:lnSpc>
            <a:spcBef>
              <a:spcPct val="0"/>
            </a:spcBef>
            <a:spcAft>
              <a:spcPct val="35000"/>
            </a:spcAft>
          </a:pPr>
          <a:r>
            <a:rPr lang="es-DO" sz="1050" kern="1200" dirty="0" smtClean="0">
              <a:solidFill>
                <a:schemeClr val="accent3"/>
              </a:solidFill>
              <a:latin typeface="Century Gothic" pitchFamily="34" charset="0"/>
            </a:rPr>
            <a:t>Jurídicos: 425</a:t>
          </a:r>
        </a:p>
        <a:p>
          <a:pPr lvl="0" algn="ctr" defTabSz="466725">
            <a:lnSpc>
              <a:spcPct val="90000"/>
            </a:lnSpc>
            <a:spcBef>
              <a:spcPct val="0"/>
            </a:spcBef>
            <a:spcAft>
              <a:spcPct val="35000"/>
            </a:spcAft>
          </a:pPr>
          <a:endParaRPr lang="es-DO" sz="1050" kern="1200" dirty="0">
            <a:solidFill>
              <a:schemeClr val="accent3"/>
            </a:solidFill>
            <a:latin typeface="Century Gothic" pitchFamily="34" charset="0"/>
          </a:endParaRPr>
        </a:p>
      </dsp:txBody>
      <dsp:txXfrm>
        <a:off x="3162539" y="2503592"/>
        <a:ext cx="1154663" cy="850266"/>
      </dsp:txXfrm>
    </dsp:sp>
    <dsp:sp modelId="{64AA60F3-C713-4786-8049-E7638E9B7524}">
      <dsp:nvSpPr>
        <dsp:cNvPr id="0" name=""/>
        <dsp:cNvSpPr/>
      </dsp:nvSpPr>
      <dsp:spPr>
        <a:xfrm>
          <a:off x="732987" y="1325097"/>
          <a:ext cx="1272987" cy="823183"/>
        </a:xfrm>
        <a:prstGeom prst="roundRect">
          <a:avLst/>
        </a:prstGeom>
        <a:solidFill>
          <a:srgbClr val="9BB7D9"/>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DO" sz="1000" kern="1200" dirty="0" smtClean="0">
              <a:solidFill>
                <a:schemeClr val="accent3"/>
              </a:solidFill>
              <a:latin typeface="Century Gothic" pitchFamily="34" charset="0"/>
            </a:rPr>
            <a:t>Superintendencia de Seguros</a:t>
          </a:r>
          <a:endParaRPr lang="es-DO" sz="1000" kern="1200" dirty="0">
            <a:solidFill>
              <a:schemeClr val="accent3"/>
            </a:solidFill>
            <a:latin typeface="Century Gothic" pitchFamily="34" charset="0"/>
          </a:endParaRPr>
        </a:p>
      </dsp:txBody>
      <dsp:txXfrm>
        <a:off x="732987" y="1325097"/>
        <a:ext cx="1272987" cy="82318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CEA595B1-2428-4888-B970-E1847BFF87AD}" type="datetimeFigureOut">
              <a:rPr lang="es-DO" smtClean="0"/>
              <a:pPr/>
              <a:t>01/04/2015</a:t>
            </a:fld>
            <a:endParaRPr lang="es-DO"/>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DO"/>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BAC2F09E-DBE5-49FD-9345-BB7D4D08C626}" type="slidenum">
              <a:rPr lang="es-DO" smtClean="0"/>
              <a:pPr/>
              <a:t>‹Nº›</a:t>
            </a:fld>
            <a:endParaRPr lang="es-D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EA595B1-2428-4888-B970-E1847BFF87AD}" type="datetimeFigureOut">
              <a:rPr lang="es-DO" smtClean="0"/>
              <a:pPr/>
              <a:t>01/04/2015</a:t>
            </a:fld>
            <a:endParaRPr lang="es-DO"/>
          </a:p>
        </p:txBody>
      </p:sp>
      <p:sp>
        <p:nvSpPr>
          <p:cNvPr id="5" name="4 Marcador de pie de página"/>
          <p:cNvSpPr>
            <a:spLocks noGrp="1"/>
          </p:cNvSpPr>
          <p:nvPr>
            <p:ph type="ftr" sz="quarter" idx="11"/>
          </p:nvPr>
        </p:nvSpPr>
        <p:spPr/>
        <p:txBody>
          <a:bodyPr/>
          <a:lstStyle>
            <a:extLst/>
          </a:lstStyle>
          <a:p>
            <a:endParaRPr lang="es-DO"/>
          </a:p>
        </p:txBody>
      </p:sp>
      <p:sp>
        <p:nvSpPr>
          <p:cNvPr id="6" name="5 Marcador de número de diapositiva"/>
          <p:cNvSpPr>
            <a:spLocks noGrp="1"/>
          </p:cNvSpPr>
          <p:nvPr>
            <p:ph type="sldNum" sz="quarter" idx="12"/>
          </p:nvPr>
        </p:nvSpPr>
        <p:spPr/>
        <p:txBody>
          <a:bodyPr/>
          <a:lstStyle>
            <a:extLst/>
          </a:lstStyle>
          <a:p>
            <a:fld id="{BAC2F09E-DBE5-49FD-9345-BB7D4D08C626}" type="slidenum">
              <a:rPr lang="es-DO" smtClean="0"/>
              <a:pPr/>
              <a:t>‹Nº›</a:t>
            </a:fld>
            <a:endParaRPr lang="es-D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EA595B1-2428-4888-B970-E1847BFF87AD}" type="datetimeFigureOut">
              <a:rPr lang="es-DO" smtClean="0"/>
              <a:pPr/>
              <a:t>01/04/2015</a:t>
            </a:fld>
            <a:endParaRPr lang="es-DO"/>
          </a:p>
        </p:txBody>
      </p:sp>
      <p:sp>
        <p:nvSpPr>
          <p:cNvPr id="5" name="4 Marcador de pie de página"/>
          <p:cNvSpPr>
            <a:spLocks noGrp="1"/>
          </p:cNvSpPr>
          <p:nvPr>
            <p:ph type="ftr" sz="quarter" idx="11"/>
          </p:nvPr>
        </p:nvSpPr>
        <p:spPr/>
        <p:txBody>
          <a:bodyPr/>
          <a:lstStyle>
            <a:extLst/>
          </a:lstStyle>
          <a:p>
            <a:endParaRPr lang="es-DO"/>
          </a:p>
        </p:txBody>
      </p:sp>
      <p:sp>
        <p:nvSpPr>
          <p:cNvPr id="6" name="5 Marcador de número de diapositiva"/>
          <p:cNvSpPr>
            <a:spLocks noGrp="1"/>
          </p:cNvSpPr>
          <p:nvPr>
            <p:ph type="sldNum" sz="quarter" idx="12"/>
          </p:nvPr>
        </p:nvSpPr>
        <p:spPr/>
        <p:txBody>
          <a:bodyPr/>
          <a:lstStyle>
            <a:extLst/>
          </a:lstStyle>
          <a:p>
            <a:fld id="{BAC2F09E-DBE5-49FD-9345-BB7D4D08C626}" type="slidenum">
              <a:rPr lang="es-DO" smtClean="0"/>
              <a:pPr/>
              <a:t>‹Nº›</a:t>
            </a:fld>
            <a:endParaRPr lang="es-D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EA595B1-2428-4888-B970-E1847BFF87AD}" type="datetimeFigureOut">
              <a:rPr lang="es-DO" smtClean="0"/>
              <a:pPr/>
              <a:t>01/04/2015</a:t>
            </a:fld>
            <a:endParaRPr lang="es-DO"/>
          </a:p>
        </p:txBody>
      </p:sp>
      <p:sp>
        <p:nvSpPr>
          <p:cNvPr id="5" name="4 Marcador de pie de página"/>
          <p:cNvSpPr>
            <a:spLocks noGrp="1"/>
          </p:cNvSpPr>
          <p:nvPr>
            <p:ph type="ftr" sz="quarter" idx="11"/>
          </p:nvPr>
        </p:nvSpPr>
        <p:spPr/>
        <p:txBody>
          <a:bodyPr/>
          <a:lstStyle>
            <a:extLst/>
          </a:lstStyle>
          <a:p>
            <a:endParaRPr lang="es-DO"/>
          </a:p>
        </p:txBody>
      </p:sp>
      <p:sp>
        <p:nvSpPr>
          <p:cNvPr id="6" name="5 Marcador de número de diapositiva"/>
          <p:cNvSpPr>
            <a:spLocks noGrp="1"/>
          </p:cNvSpPr>
          <p:nvPr>
            <p:ph type="sldNum" sz="quarter" idx="12"/>
          </p:nvPr>
        </p:nvSpPr>
        <p:spPr/>
        <p:txBody>
          <a:bodyPr/>
          <a:lstStyle>
            <a:extLst/>
          </a:lstStyle>
          <a:p>
            <a:fld id="{BAC2F09E-DBE5-49FD-9345-BB7D4D08C626}" type="slidenum">
              <a:rPr lang="es-DO" smtClean="0"/>
              <a:pPr/>
              <a:t>‹Nº›</a:t>
            </a:fld>
            <a:endParaRPr lang="es-DO"/>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CEA595B1-2428-4888-B970-E1847BFF87AD}" type="datetimeFigureOut">
              <a:rPr lang="es-DO" smtClean="0"/>
              <a:pPr/>
              <a:t>01/04/2015</a:t>
            </a:fld>
            <a:endParaRPr lang="es-DO"/>
          </a:p>
        </p:txBody>
      </p:sp>
      <p:sp>
        <p:nvSpPr>
          <p:cNvPr id="5" name="4 Marcador de pie de página"/>
          <p:cNvSpPr>
            <a:spLocks noGrp="1"/>
          </p:cNvSpPr>
          <p:nvPr>
            <p:ph type="ftr" sz="quarter" idx="11"/>
          </p:nvPr>
        </p:nvSpPr>
        <p:spPr/>
        <p:txBody>
          <a:bodyPr/>
          <a:lstStyle>
            <a:extLst/>
          </a:lstStyle>
          <a:p>
            <a:endParaRPr lang="es-DO"/>
          </a:p>
        </p:txBody>
      </p:sp>
      <p:sp>
        <p:nvSpPr>
          <p:cNvPr id="6" name="5 Marcador de número de diapositiva"/>
          <p:cNvSpPr>
            <a:spLocks noGrp="1"/>
          </p:cNvSpPr>
          <p:nvPr>
            <p:ph type="sldNum" sz="quarter" idx="12"/>
          </p:nvPr>
        </p:nvSpPr>
        <p:spPr/>
        <p:txBody>
          <a:bodyPr/>
          <a:lstStyle>
            <a:extLst/>
          </a:lstStyle>
          <a:p>
            <a:fld id="{BAC2F09E-DBE5-49FD-9345-BB7D4D08C626}" type="slidenum">
              <a:rPr lang="es-DO" smtClean="0"/>
              <a:pPr/>
              <a:t>‹Nº›</a:t>
            </a:fld>
            <a:endParaRPr lang="es-DO"/>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EA595B1-2428-4888-B970-E1847BFF87AD}" type="datetimeFigureOut">
              <a:rPr lang="es-DO" smtClean="0"/>
              <a:pPr/>
              <a:t>01/04/2015</a:t>
            </a:fld>
            <a:endParaRPr lang="es-DO"/>
          </a:p>
        </p:txBody>
      </p:sp>
      <p:sp>
        <p:nvSpPr>
          <p:cNvPr id="6" name="5 Marcador de pie de página"/>
          <p:cNvSpPr>
            <a:spLocks noGrp="1"/>
          </p:cNvSpPr>
          <p:nvPr>
            <p:ph type="ftr" sz="quarter" idx="11"/>
          </p:nvPr>
        </p:nvSpPr>
        <p:spPr/>
        <p:txBody>
          <a:bodyPr/>
          <a:lstStyle>
            <a:extLst/>
          </a:lstStyle>
          <a:p>
            <a:endParaRPr lang="es-DO"/>
          </a:p>
        </p:txBody>
      </p:sp>
      <p:sp>
        <p:nvSpPr>
          <p:cNvPr id="7" name="6 Marcador de número de diapositiva"/>
          <p:cNvSpPr>
            <a:spLocks noGrp="1"/>
          </p:cNvSpPr>
          <p:nvPr>
            <p:ph type="sldNum" sz="quarter" idx="12"/>
          </p:nvPr>
        </p:nvSpPr>
        <p:spPr/>
        <p:txBody>
          <a:bodyPr/>
          <a:lstStyle>
            <a:extLst/>
          </a:lstStyle>
          <a:p>
            <a:fld id="{BAC2F09E-DBE5-49FD-9345-BB7D4D08C626}" type="slidenum">
              <a:rPr lang="es-DO" smtClean="0"/>
              <a:pPr/>
              <a:t>‹Nº›</a:t>
            </a:fld>
            <a:endParaRPr lang="es-DO"/>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EA595B1-2428-4888-B970-E1847BFF87AD}" type="datetimeFigureOut">
              <a:rPr lang="es-DO" smtClean="0"/>
              <a:pPr/>
              <a:t>01/04/2015</a:t>
            </a:fld>
            <a:endParaRPr lang="es-DO"/>
          </a:p>
        </p:txBody>
      </p:sp>
      <p:sp>
        <p:nvSpPr>
          <p:cNvPr id="8" name="7 Marcador de pie de página"/>
          <p:cNvSpPr>
            <a:spLocks noGrp="1"/>
          </p:cNvSpPr>
          <p:nvPr>
            <p:ph type="ftr" sz="quarter" idx="11"/>
          </p:nvPr>
        </p:nvSpPr>
        <p:spPr/>
        <p:txBody>
          <a:bodyPr/>
          <a:lstStyle>
            <a:extLst/>
          </a:lstStyle>
          <a:p>
            <a:endParaRPr lang="es-DO"/>
          </a:p>
        </p:txBody>
      </p:sp>
      <p:sp>
        <p:nvSpPr>
          <p:cNvPr id="9" name="8 Marcador de número de diapositiva"/>
          <p:cNvSpPr>
            <a:spLocks noGrp="1"/>
          </p:cNvSpPr>
          <p:nvPr>
            <p:ph type="sldNum" sz="quarter" idx="12"/>
          </p:nvPr>
        </p:nvSpPr>
        <p:spPr/>
        <p:txBody>
          <a:bodyPr/>
          <a:lstStyle>
            <a:extLst/>
          </a:lstStyle>
          <a:p>
            <a:fld id="{BAC2F09E-DBE5-49FD-9345-BB7D4D08C626}" type="slidenum">
              <a:rPr lang="es-DO" smtClean="0"/>
              <a:pPr/>
              <a:t>‹Nº›</a:t>
            </a:fld>
            <a:endParaRPr lang="es-DO"/>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CEA595B1-2428-4888-B970-E1847BFF87AD}" type="datetimeFigureOut">
              <a:rPr lang="es-DO" smtClean="0"/>
              <a:pPr/>
              <a:t>01/04/2015</a:t>
            </a:fld>
            <a:endParaRPr lang="es-DO"/>
          </a:p>
        </p:txBody>
      </p:sp>
      <p:sp>
        <p:nvSpPr>
          <p:cNvPr id="4" name="3 Marcador de pie de página"/>
          <p:cNvSpPr>
            <a:spLocks noGrp="1"/>
          </p:cNvSpPr>
          <p:nvPr>
            <p:ph type="ftr" sz="quarter" idx="11"/>
          </p:nvPr>
        </p:nvSpPr>
        <p:spPr/>
        <p:txBody>
          <a:bodyPr/>
          <a:lstStyle>
            <a:extLst/>
          </a:lstStyle>
          <a:p>
            <a:endParaRPr lang="es-DO"/>
          </a:p>
        </p:txBody>
      </p:sp>
      <p:sp>
        <p:nvSpPr>
          <p:cNvPr id="5" name="4 Marcador de número de diapositiva"/>
          <p:cNvSpPr>
            <a:spLocks noGrp="1"/>
          </p:cNvSpPr>
          <p:nvPr>
            <p:ph type="sldNum" sz="quarter" idx="12"/>
          </p:nvPr>
        </p:nvSpPr>
        <p:spPr/>
        <p:txBody>
          <a:bodyPr/>
          <a:lstStyle>
            <a:extLst/>
          </a:lstStyle>
          <a:p>
            <a:fld id="{BAC2F09E-DBE5-49FD-9345-BB7D4D08C626}" type="slidenum">
              <a:rPr lang="es-DO" smtClean="0"/>
              <a:pPr/>
              <a:t>‹Nº›</a:t>
            </a:fld>
            <a:endParaRPr lang="es-DO"/>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CEA595B1-2428-4888-B970-E1847BFF87AD}" type="datetimeFigureOut">
              <a:rPr lang="es-DO" smtClean="0"/>
              <a:pPr/>
              <a:t>01/04/2015</a:t>
            </a:fld>
            <a:endParaRPr lang="es-DO"/>
          </a:p>
        </p:txBody>
      </p:sp>
      <p:sp>
        <p:nvSpPr>
          <p:cNvPr id="3" name="2 Marcador de pie de página"/>
          <p:cNvSpPr>
            <a:spLocks noGrp="1"/>
          </p:cNvSpPr>
          <p:nvPr>
            <p:ph type="ftr" sz="quarter" idx="11"/>
          </p:nvPr>
        </p:nvSpPr>
        <p:spPr/>
        <p:txBody>
          <a:bodyPr/>
          <a:lstStyle>
            <a:extLst/>
          </a:lstStyle>
          <a:p>
            <a:endParaRPr lang="es-DO"/>
          </a:p>
        </p:txBody>
      </p:sp>
      <p:sp>
        <p:nvSpPr>
          <p:cNvPr id="4" name="3 Marcador de número de diapositiva"/>
          <p:cNvSpPr>
            <a:spLocks noGrp="1"/>
          </p:cNvSpPr>
          <p:nvPr>
            <p:ph type="sldNum" sz="quarter" idx="12"/>
          </p:nvPr>
        </p:nvSpPr>
        <p:spPr/>
        <p:txBody>
          <a:bodyPr/>
          <a:lstStyle>
            <a:extLst/>
          </a:lstStyle>
          <a:p>
            <a:fld id="{BAC2F09E-DBE5-49FD-9345-BB7D4D08C626}" type="slidenum">
              <a:rPr lang="es-DO" smtClean="0"/>
              <a:pPr/>
              <a:t>‹Nº›</a:t>
            </a:fld>
            <a:endParaRPr lang="es-D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CEA595B1-2428-4888-B970-E1847BFF87AD}" type="datetimeFigureOut">
              <a:rPr lang="es-DO" smtClean="0"/>
              <a:pPr/>
              <a:t>01/04/2015</a:t>
            </a:fld>
            <a:endParaRPr lang="es-DO"/>
          </a:p>
        </p:txBody>
      </p:sp>
      <p:sp>
        <p:nvSpPr>
          <p:cNvPr id="6" name="5 Marcador de pie de página"/>
          <p:cNvSpPr>
            <a:spLocks noGrp="1"/>
          </p:cNvSpPr>
          <p:nvPr>
            <p:ph type="ftr" sz="quarter" idx="11"/>
          </p:nvPr>
        </p:nvSpPr>
        <p:spPr/>
        <p:txBody>
          <a:bodyPr/>
          <a:lstStyle>
            <a:extLst/>
          </a:lstStyle>
          <a:p>
            <a:endParaRPr lang="es-DO"/>
          </a:p>
        </p:txBody>
      </p:sp>
      <p:sp>
        <p:nvSpPr>
          <p:cNvPr id="7" name="6 Marcador de número de diapositiva"/>
          <p:cNvSpPr>
            <a:spLocks noGrp="1"/>
          </p:cNvSpPr>
          <p:nvPr>
            <p:ph type="sldNum" sz="quarter" idx="12"/>
          </p:nvPr>
        </p:nvSpPr>
        <p:spPr/>
        <p:txBody>
          <a:bodyPr/>
          <a:lstStyle>
            <a:extLst/>
          </a:lstStyle>
          <a:p>
            <a:fld id="{BAC2F09E-DBE5-49FD-9345-BB7D4D08C626}" type="slidenum">
              <a:rPr lang="es-DO" smtClean="0"/>
              <a:pPr/>
              <a:t>‹Nº›</a:t>
            </a:fld>
            <a:endParaRPr lang="es-D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CEA595B1-2428-4888-B970-E1847BFF87AD}" type="datetimeFigureOut">
              <a:rPr lang="es-DO" smtClean="0"/>
              <a:pPr/>
              <a:t>01/04/2015</a:t>
            </a:fld>
            <a:endParaRPr lang="es-DO"/>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DO"/>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BAC2F09E-DBE5-49FD-9345-BB7D4D08C626}" type="slidenum">
              <a:rPr lang="es-DO" smtClean="0"/>
              <a:pPr/>
              <a:t>‹Nº›</a:t>
            </a:fld>
            <a:endParaRPr lang="es-DO"/>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F81BD"/>
        </a:solidFill>
        <a:effectLst/>
      </p:bgPr>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EA595B1-2428-4888-B970-E1847BFF87AD}" type="datetimeFigureOut">
              <a:rPr lang="es-DO" smtClean="0"/>
              <a:pPr/>
              <a:t>01/04/2015</a:t>
            </a:fld>
            <a:endParaRPr lang="es-DO"/>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DO"/>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AC2F09E-DBE5-49FD-9345-BB7D4D08C626}" type="slidenum">
              <a:rPr lang="es-DO" smtClean="0"/>
              <a:pPr/>
              <a:t>‹Nº›</a:t>
            </a:fld>
            <a:endParaRPr lang="es-DO"/>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1958975"/>
            <a:ext cx="8712968" cy="1470025"/>
          </a:xfrm>
        </p:spPr>
        <p:txBody>
          <a:bodyPr>
            <a:noAutofit/>
          </a:bodyPr>
          <a:lstStyle/>
          <a:p>
            <a:r>
              <a:rPr lang="es-DO" sz="3800" dirty="0" smtClean="0">
                <a:solidFill>
                  <a:schemeClr val="accent4"/>
                </a:solidFill>
                <a:latin typeface="Berlin Sans FB Demi"/>
                <a:cs typeface="Times New Roman" pitchFamily="18" charset="0"/>
              </a:rPr>
              <a:t>Tendencias en la regulación: cambios recientes en la regulación y supervisión en República </a:t>
            </a:r>
            <a:r>
              <a:rPr lang="es-DO" sz="3800" dirty="0" smtClean="0">
                <a:solidFill>
                  <a:schemeClr val="tx1"/>
                </a:solidFill>
                <a:latin typeface="Berlin Sans FB Demi"/>
                <a:cs typeface="Times New Roman" pitchFamily="18" charset="0"/>
              </a:rPr>
              <a:t>Dominicana </a:t>
            </a:r>
            <a:endParaRPr lang="es-DO" sz="3800" dirty="0">
              <a:solidFill>
                <a:schemeClr val="tx1"/>
              </a:solidFill>
              <a:latin typeface="Berlin Sans FB Demi"/>
              <a:cs typeface="Times New Roman" pitchFamily="18" charset="0"/>
            </a:endParaRPr>
          </a:p>
        </p:txBody>
      </p:sp>
      <p:sp>
        <p:nvSpPr>
          <p:cNvPr id="7" name="6 Rectángulo"/>
          <p:cNvSpPr/>
          <p:nvPr/>
        </p:nvSpPr>
        <p:spPr>
          <a:xfrm>
            <a:off x="539552" y="3933056"/>
            <a:ext cx="4262577" cy="1015663"/>
          </a:xfrm>
          <a:prstGeom prst="rect">
            <a:avLst/>
          </a:prstGeom>
        </p:spPr>
        <p:txBody>
          <a:bodyPr wrap="none">
            <a:spAutoFit/>
          </a:bodyPr>
          <a:lstStyle/>
          <a:p>
            <a:r>
              <a:rPr lang="es-DO" sz="2800" b="1" dirty="0" smtClean="0">
                <a:latin typeface="Berlin Sans FB Demi" pitchFamily="34" charset="0"/>
                <a:cs typeface="Aharoni" pitchFamily="2" charset="-79"/>
              </a:rPr>
              <a:t>Fernando Sánchez</a:t>
            </a:r>
          </a:p>
          <a:p>
            <a:r>
              <a:rPr lang="es-DO" sz="1600" dirty="0" smtClean="0">
                <a:latin typeface="Berlin Sans FB Demi" pitchFamily="34" charset="0"/>
                <a:cs typeface="Aharoni" pitchFamily="2" charset="-79"/>
              </a:rPr>
              <a:t>Encargado Análisis Financiero y Estadísticas</a:t>
            </a:r>
          </a:p>
          <a:p>
            <a:r>
              <a:rPr lang="es-DO" sz="1600" dirty="0" smtClean="0">
                <a:latin typeface="Berlin Sans FB Demi" pitchFamily="34" charset="0"/>
                <a:cs typeface="Aharoni" pitchFamily="2" charset="-79"/>
              </a:rPr>
              <a:t>Representante Superintendente de Seguros </a:t>
            </a:r>
          </a:p>
        </p:txBody>
      </p:sp>
      <p:sp>
        <p:nvSpPr>
          <p:cNvPr id="8" name="7 Elipse"/>
          <p:cNvSpPr/>
          <p:nvPr/>
        </p:nvSpPr>
        <p:spPr>
          <a:xfrm>
            <a:off x="35496" y="0"/>
            <a:ext cx="1656184" cy="1584176"/>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pic>
        <p:nvPicPr>
          <p:cNvPr id="6" name="Picture 2" descr="F:\Logo_Super2.png"/>
          <p:cNvPicPr>
            <a:picLocks noChangeAspect="1" noChangeArrowheads="1"/>
          </p:cNvPicPr>
          <p:nvPr/>
        </p:nvPicPr>
        <p:blipFill>
          <a:blip r:embed="rId2" cstate="print"/>
          <a:srcRect/>
          <a:stretch>
            <a:fillRect/>
          </a:stretch>
        </p:blipFill>
        <p:spPr bwMode="auto">
          <a:xfrm>
            <a:off x="35496" y="72008"/>
            <a:ext cx="1660945" cy="148478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1484784"/>
            <a:ext cx="8229600" cy="4525963"/>
          </a:xfrm>
        </p:spPr>
        <p:txBody>
          <a:bodyPr>
            <a:noAutofit/>
          </a:bodyPr>
          <a:lstStyle/>
          <a:p>
            <a:pPr algn="just"/>
            <a:r>
              <a:rPr lang="es-DO" sz="2200" b="1" dirty="0" smtClean="0">
                <a:latin typeface="Century Gothic" pitchFamily="34" charset="0"/>
              </a:rPr>
              <a:t>No.010-2002: </a:t>
            </a:r>
            <a:r>
              <a:rPr lang="es-DO" sz="2200" dirty="0" smtClean="0">
                <a:latin typeface="Century Gothic" pitchFamily="34" charset="0"/>
              </a:rPr>
              <a:t>Aprobar los límites mínimos de responsabilidad civil y las tarifas de primas que podrán suscribir las compañías aseguradoras para la expedición de pólizas sobre seguro obligatorio de vehículos de motor y remolques, dada en fecha 26 de diciembre de 2002.</a:t>
            </a:r>
          </a:p>
          <a:p>
            <a:pPr algn="just"/>
            <a:endParaRPr lang="es-DO" sz="2300" dirty="0" smtClean="0">
              <a:latin typeface="Century Gothic" pitchFamily="34" charset="0"/>
            </a:endParaRPr>
          </a:p>
          <a:p>
            <a:pPr algn="just"/>
            <a:r>
              <a:rPr lang="es-DO" sz="2200" b="1" dirty="0" smtClean="0">
                <a:latin typeface="Century Gothic" pitchFamily="34" charset="0"/>
              </a:rPr>
              <a:t>No.005-2002: </a:t>
            </a:r>
            <a:r>
              <a:rPr lang="es-DO" sz="2200" dirty="0" smtClean="0">
                <a:latin typeface="Century Gothic" pitchFamily="34" charset="0"/>
              </a:rPr>
              <a:t>Las compañía de seguros deberán remitir a esta Superintendencia de Seguros, los libros de contratos de Fianzas Judiciales antes de ser entregados a los intermediarios para ser numerados, sellados y rubricados por esta Institución, dada en fecha 13 de agosto de 2002.</a:t>
            </a:r>
            <a:endParaRPr lang="es-DO" sz="2200" dirty="0">
              <a:latin typeface="Century Gothic" pitchFamily="34" charset="0"/>
            </a:endParaRPr>
          </a:p>
        </p:txBody>
      </p:sp>
      <p:sp>
        <p:nvSpPr>
          <p:cNvPr id="4" name="3 CuadroTexto"/>
          <p:cNvSpPr txBox="1"/>
          <p:nvPr/>
        </p:nvSpPr>
        <p:spPr>
          <a:xfrm>
            <a:off x="4788024" y="6534834"/>
            <a:ext cx="4176464" cy="646331"/>
          </a:xfrm>
          <a:prstGeom prst="rect">
            <a:avLst/>
          </a:prstGeom>
          <a:noFill/>
        </p:spPr>
        <p:txBody>
          <a:bodyPr wrap="square" rtlCol="0">
            <a:spAutoFit/>
          </a:bodyPr>
          <a:lstStyle/>
          <a:p>
            <a:r>
              <a:rPr lang="es-DO" dirty="0" smtClean="0">
                <a:solidFill>
                  <a:schemeClr val="accent2">
                    <a:lumMod val="95000"/>
                  </a:schemeClr>
                </a:solidFill>
                <a:latin typeface="Arabic Typesetting" pitchFamily="66" charset="-78"/>
                <a:cs typeface="Arabic Typesetting" pitchFamily="66" charset="-78"/>
              </a:rPr>
              <a:t>  Superintendencia de Seguros de la República Dominicana </a:t>
            </a:r>
          </a:p>
          <a:p>
            <a:endParaRPr lang="es-DO" dirty="0"/>
          </a:p>
        </p:txBody>
      </p:sp>
      <p:sp>
        <p:nvSpPr>
          <p:cNvPr id="5" name="2 Título"/>
          <p:cNvSpPr>
            <a:spLocks noGrp="1"/>
          </p:cNvSpPr>
          <p:nvPr>
            <p:ph type="title"/>
          </p:nvPr>
        </p:nvSpPr>
        <p:spPr>
          <a:xfrm>
            <a:off x="457200" y="274638"/>
            <a:ext cx="8229600" cy="1143000"/>
          </a:xfrm>
        </p:spPr>
        <p:txBody>
          <a:bodyPr>
            <a:normAutofit fontScale="90000"/>
          </a:bodyPr>
          <a:lstStyle/>
          <a:p>
            <a:pPr algn="ctr"/>
            <a:r>
              <a:rPr lang="es-DO" dirty="0" smtClean="0">
                <a:effectLst/>
              </a:rPr>
              <a:t>Resoluciones </a:t>
            </a:r>
            <a:br>
              <a:rPr lang="es-DO" dirty="0" smtClean="0">
                <a:effectLst/>
              </a:rPr>
            </a:br>
            <a:r>
              <a:rPr lang="es-DO" dirty="0" smtClean="0">
                <a:effectLst/>
              </a:rPr>
              <a:t>Superintendencia de Seguros </a:t>
            </a:r>
            <a:endParaRPr lang="es-DO" dirty="0">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1268760"/>
            <a:ext cx="8229600" cy="2592287"/>
          </a:xfrm>
        </p:spPr>
        <p:txBody>
          <a:bodyPr>
            <a:normAutofit/>
          </a:bodyPr>
          <a:lstStyle/>
          <a:p>
            <a:pPr algn="just"/>
            <a:r>
              <a:rPr lang="es-DO" sz="2300" dirty="0" smtClean="0">
                <a:latin typeface="Century Gothic" pitchFamily="34" charset="0"/>
              </a:rPr>
              <a:t>El punto de partida es el </a:t>
            </a:r>
            <a:r>
              <a:rPr lang="es-DO" sz="2300" b="1" dirty="0" smtClean="0">
                <a:latin typeface="Century Gothic" pitchFamily="34" charset="0"/>
              </a:rPr>
              <a:t>Informe Financiero</a:t>
            </a:r>
            <a:r>
              <a:rPr lang="es-DO" sz="2300" dirty="0" smtClean="0">
                <a:latin typeface="Century Gothic" pitchFamily="34" charset="0"/>
              </a:rPr>
              <a:t> que contiene los siguientes puntos:</a:t>
            </a:r>
          </a:p>
          <a:p>
            <a:pPr algn="just">
              <a:buNone/>
            </a:pPr>
            <a:r>
              <a:rPr lang="es-DO" sz="2300" dirty="0" smtClean="0"/>
              <a:t>  </a:t>
            </a:r>
          </a:p>
          <a:p>
            <a:pPr marL="624078" indent="-514350">
              <a:buNone/>
            </a:pPr>
            <a:r>
              <a:rPr lang="es-DO" dirty="0" smtClean="0"/>
              <a:t>   </a:t>
            </a:r>
            <a:endParaRPr lang="es-DO" dirty="0"/>
          </a:p>
        </p:txBody>
      </p:sp>
      <p:sp>
        <p:nvSpPr>
          <p:cNvPr id="5" name="2 Título"/>
          <p:cNvSpPr>
            <a:spLocks noGrp="1"/>
          </p:cNvSpPr>
          <p:nvPr>
            <p:ph type="title"/>
          </p:nvPr>
        </p:nvSpPr>
        <p:spPr>
          <a:xfrm>
            <a:off x="0" y="274638"/>
            <a:ext cx="9144000" cy="1143000"/>
          </a:xfrm>
        </p:spPr>
        <p:txBody>
          <a:bodyPr>
            <a:normAutofit fontScale="90000"/>
          </a:bodyPr>
          <a:lstStyle/>
          <a:p>
            <a:pPr algn="ctr"/>
            <a:r>
              <a:rPr lang="es-DO" dirty="0" smtClean="0">
                <a:effectLst/>
              </a:rPr>
              <a:t>Supervisión en República Dominicana </a:t>
            </a:r>
            <a:endParaRPr lang="es-DO" dirty="0">
              <a:effectLst/>
            </a:endParaRPr>
          </a:p>
        </p:txBody>
      </p:sp>
      <p:sp>
        <p:nvSpPr>
          <p:cNvPr id="6" name="5 CuadroTexto"/>
          <p:cNvSpPr txBox="1"/>
          <p:nvPr/>
        </p:nvSpPr>
        <p:spPr>
          <a:xfrm>
            <a:off x="4788024" y="6534834"/>
            <a:ext cx="4176464" cy="646331"/>
          </a:xfrm>
          <a:prstGeom prst="rect">
            <a:avLst/>
          </a:prstGeom>
          <a:noFill/>
        </p:spPr>
        <p:txBody>
          <a:bodyPr wrap="square" rtlCol="0">
            <a:spAutoFit/>
          </a:bodyPr>
          <a:lstStyle/>
          <a:p>
            <a:r>
              <a:rPr lang="es-DO" dirty="0" smtClean="0">
                <a:solidFill>
                  <a:schemeClr val="accent2">
                    <a:lumMod val="95000"/>
                  </a:schemeClr>
                </a:solidFill>
                <a:latin typeface="Arabic Typesetting" pitchFamily="66" charset="-78"/>
                <a:cs typeface="Arabic Typesetting" pitchFamily="66" charset="-78"/>
              </a:rPr>
              <a:t>  Superintendencia de Seguros de la República Dominicana </a:t>
            </a:r>
          </a:p>
          <a:p>
            <a:endParaRPr lang="es-DO" dirty="0"/>
          </a:p>
        </p:txBody>
      </p:sp>
      <p:sp>
        <p:nvSpPr>
          <p:cNvPr id="7" name="6 CuadroTexto"/>
          <p:cNvSpPr txBox="1"/>
          <p:nvPr/>
        </p:nvSpPr>
        <p:spPr>
          <a:xfrm>
            <a:off x="755576" y="2132856"/>
            <a:ext cx="3744416" cy="3139321"/>
          </a:xfrm>
          <a:prstGeom prst="rect">
            <a:avLst/>
          </a:prstGeom>
          <a:noFill/>
        </p:spPr>
        <p:txBody>
          <a:bodyPr wrap="square" rtlCol="0">
            <a:spAutoFit/>
          </a:bodyPr>
          <a:lstStyle/>
          <a:p>
            <a:pPr>
              <a:buFontTx/>
              <a:buChar char="-"/>
            </a:pPr>
            <a:r>
              <a:rPr lang="es-DO" dirty="0" smtClean="0">
                <a:latin typeface="Century Gothic" pitchFamily="34" charset="0"/>
              </a:rPr>
              <a:t>Inversión de las Reservas</a:t>
            </a:r>
          </a:p>
          <a:p>
            <a:pPr>
              <a:buFontTx/>
              <a:buChar char="-"/>
            </a:pPr>
            <a:endParaRPr lang="es-DO" dirty="0" smtClean="0">
              <a:latin typeface="Century Gothic" pitchFamily="34" charset="0"/>
            </a:endParaRPr>
          </a:p>
          <a:p>
            <a:pPr>
              <a:buFontTx/>
              <a:buChar char="-"/>
            </a:pPr>
            <a:r>
              <a:rPr lang="es-DO" dirty="0" smtClean="0">
                <a:latin typeface="Century Gothic" pitchFamily="34" charset="0"/>
              </a:rPr>
              <a:t>El Estado de Situación </a:t>
            </a:r>
          </a:p>
          <a:p>
            <a:pPr>
              <a:buFontTx/>
              <a:buChar char="-"/>
            </a:pPr>
            <a:endParaRPr lang="es-DO" dirty="0" smtClean="0">
              <a:latin typeface="Century Gothic" pitchFamily="34" charset="0"/>
            </a:endParaRPr>
          </a:p>
          <a:p>
            <a:pPr>
              <a:buFontTx/>
              <a:buChar char="-"/>
            </a:pPr>
            <a:r>
              <a:rPr lang="es-DO" dirty="0" smtClean="0">
                <a:latin typeface="Century Gothic" pitchFamily="34" charset="0"/>
              </a:rPr>
              <a:t>Patrimonio Técnico Ajustado</a:t>
            </a:r>
          </a:p>
          <a:p>
            <a:pPr>
              <a:buFontTx/>
              <a:buChar char="-"/>
            </a:pPr>
            <a:endParaRPr lang="es-DO" dirty="0" smtClean="0">
              <a:latin typeface="Century Gothic" pitchFamily="34" charset="0"/>
            </a:endParaRPr>
          </a:p>
          <a:p>
            <a:r>
              <a:rPr lang="es-DO" dirty="0" smtClean="0">
                <a:latin typeface="Century Gothic" pitchFamily="34" charset="0"/>
              </a:rPr>
              <a:t>- Liquidez Mínima Requerida</a:t>
            </a:r>
          </a:p>
          <a:p>
            <a:endParaRPr lang="es-DO" dirty="0" smtClean="0">
              <a:latin typeface="Century Gothic" pitchFamily="34" charset="0"/>
            </a:endParaRPr>
          </a:p>
          <a:p>
            <a:r>
              <a:rPr lang="es-DO" dirty="0" smtClean="0">
                <a:latin typeface="Century Gothic" pitchFamily="34" charset="0"/>
              </a:rPr>
              <a:t>- Fondo de Garantía </a:t>
            </a:r>
          </a:p>
          <a:p>
            <a:endParaRPr lang="es-DO" dirty="0" smtClean="0"/>
          </a:p>
          <a:p>
            <a:endParaRPr lang="es-DO" dirty="0"/>
          </a:p>
        </p:txBody>
      </p:sp>
      <p:sp>
        <p:nvSpPr>
          <p:cNvPr id="8" name="7 CuadroTexto"/>
          <p:cNvSpPr txBox="1"/>
          <p:nvPr/>
        </p:nvSpPr>
        <p:spPr>
          <a:xfrm>
            <a:off x="4716016" y="2132856"/>
            <a:ext cx="4104456" cy="2031325"/>
          </a:xfrm>
          <a:prstGeom prst="rect">
            <a:avLst/>
          </a:prstGeom>
          <a:noFill/>
        </p:spPr>
        <p:txBody>
          <a:bodyPr wrap="square" rtlCol="0">
            <a:spAutoFit/>
          </a:bodyPr>
          <a:lstStyle/>
          <a:p>
            <a:pPr>
              <a:buFontTx/>
              <a:buChar char="-"/>
            </a:pPr>
            <a:r>
              <a:rPr lang="es-DO" dirty="0" smtClean="0">
                <a:latin typeface="Century Gothic" pitchFamily="34" charset="0"/>
              </a:rPr>
              <a:t>Resultados Técnicos</a:t>
            </a:r>
          </a:p>
          <a:p>
            <a:r>
              <a:rPr lang="es-DO" dirty="0" smtClean="0">
                <a:latin typeface="Century Gothic" pitchFamily="34" charset="0"/>
              </a:rPr>
              <a:t> (Gastos, Beneficios, Siniestralidad y   Comisiones)</a:t>
            </a:r>
          </a:p>
          <a:p>
            <a:endParaRPr lang="es-DO" dirty="0" smtClean="0">
              <a:latin typeface="Century Gothic" pitchFamily="34" charset="0"/>
            </a:endParaRPr>
          </a:p>
          <a:p>
            <a:r>
              <a:rPr lang="es-DO" dirty="0" smtClean="0">
                <a:latin typeface="Century Gothic" pitchFamily="34" charset="0"/>
              </a:rPr>
              <a:t>-Pleno de Retención </a:t>
            </a:r>
          </a:p>
          <a:p>
            <a:endParaRPr lang="es-DO" dirty="0" smtClean="0">
              <a:latin typeface="Century Gothic" pitchFamily="34" charset="0"/>
            </a:endParaRPr>
          </a:p>
          <a:p>
            <a:r>
              <a:rPr lang="es-DO" dirty="0" smtClean="0">
                <a:latin typeface="Century Gothic" pitchFamily="34" charset="0"/>
              </a:rPr>
              <a:t>-Flujo de Efectivo</a:t>
            </a:r>
            <a:endParaRPr lang="es-DO" dirty="0">
              <a:latin typeface="Century Gothic" pitchFamily="34" charset="0"/>
            </a:endParaRPr>
          </a:p>
        </p:txBody>
      </p:sp>
      <p:sp>
        <p:nvSpPr>
          <p:cNvPr id="10" name="9 CuadroTexto"/>
          <p:cNvSpPr txBox="1"/>
          <p:nvPr/>
        </p:nvSpPr>
        <p:spPr>
          <a:xfrm>
            <a:off x="827584" y="4797152"/>
            <a:ext cx="7740352" cy="1538883"/>
          </a:xfrm>
          <a:prstGeom prst="rect">
            <a:avLst/>
          </a:prstGeom>
          <a:noFill/>
        </p:spPr>
        <p:txBody>
          <a:bodyPr wrap="square" rtlCol="0">
            <a:spAutoFit/>
          </a:bodyPr>
          <a:lstStyle/>
          <a:p>
            <a:pPr algn="just"/>
            <a:r>
              <a:rPr lang="es-DO" sz="1900" dirty="0" smtClean="0">
                <a:latin typeface="Century Gothic" pitchFamily="34" charset="0"/>
              </a:rPr>
              <a:t>El mismo toma en consideración los Estados Financieros con la unificación de las diferentes cuentas del catálogo y las certificaciones de las aseguradoras donde están colocadas las inversiones.</a:t>
            </a:r>
          </a:p>
          <a:p>
            <a:endParaRPr lang="es-DO"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3528" y="1124744"/>
            <a:ext cx="8229600" cy="4968552"/>
          </a:xfrm>
        </p:spPr>
        <p:txBody>
          <a:bodyPr>
            <a:normAutofit fontScale="77500" lnSpcReduction="20000"/>
          </a:bodyPr>
          <a:lstStyle/>
          <a:p>
            <a:pPr algn="just">
              <a:buNone/>
            </a:pPr>
            <a:endParaRPr lang="es-DO" sz="2800" dirty="0" smtClean="0">
              <a:latin typeface="Century Gothic" pitchFamily="34" charset="0"/>
            </a:endParaRPr>
          </a:p>
          <a:p>
            <a:pPr algn="just"/>
            <a:r>
              <a:rPr lang="es-DO" sz="2800" dirty="0" smtClean="0">
                <a:latin typeface="Century Gothic" pitchFamily="34" charset="0"/>
              </a:rPr>
              <a:t>Las Inversiones se verifican a la fecha de los Estados Financieros y a la fecha de la petición de la certificación al banco correspondiente.</a:t>
            </a:r>
          </a:p>
          <a:p>
            <a:pPr algn="just">
              <a:buNone/>
            </a:pPr>
            <a:endParaRPr lang="es-DO" sz="2800" dirty="0" smtClean="0">
              <a:latin typeface="Century Gothic" pitchFamily="34" charset="0"/>
            </a:endParaRPr>
          </a:p>
          <a:p>
            <a:pPr algn="just"/>
            <a:r>
              <a:rPr lang="es-DO" sz="2800" dirty="0" smtClean="0">
                <a:latin typeface="Century Gothic" pitchFamily="34" charset="0"/>
              </a:rPr>
              <a:t>En cada punto detallado mas adelante se realizan comparaciones, establecen diferencias, segregan los valores que  no cumplen con lo estipulado en la ley: </a:t>
            </a:r>
          </a:p>
          <a:p>
            <a:pPr marL="624078" indent="-514350" algn="just">
              <a:buAutoNum type="alphaLcParenR"/>
            </a:pPr>
            <a:endParaRPr lang="es-DO" sz="2800" dirty="0" smtClean="0">
              <a:latin typeface="Century Gothic" pitchFamily="34" charset="0"/>
            </a:endParaRPr>
          </a:p>
          <a:p>
            <a:pPr marL="624078" indent="-514350" algn="just">
              <a:buAutoNum type="alphaLcParenR"/>
            </a:pPr>
            <a:r>
              <a:rPr lang="es-DO" sz="2800" dirty="0" smtClean="0">
                <a:latin typeface="Century Gothic" pitchFamily="34" charset="0"/>
              </a:rPr>
              <a:t>Títulos a nombre de otra persona, con oposición</a:t>
            </a:r>
          </a:p>
          <a:p>
            <a:pPr marL="624078" indent="-514350" algn="just">
              <a:buAutoNum type="alphaLcParenR"/>
            </a:pPr>
            <a:endParaRPr lang="es-DO" sz="2800" dirty="0" smtClean="0">
              <a:latin typeface="Century Gothic" pitchFamily="34" charset="0"/>
            </a:endParaRPr>
          </a:p>
          <a:p>
            <a:pPr marL="624078" indent="-514350" algn="just">
              <a:buAutoNum type="alphaLcParenR"/>
            </a:pPr>
            <a:r>
              <a:rPr lang="es-DO" sz="2800" dirty="0" smtClean="0">
                <a:latin typeface="Century Gothic" pitchFamily="34" charset="0"/>
              </a:rPr>
              <a:t>Certificados embargados</a:t>
            </a:r>
          </a:p>
          <a:p>
            <a:pPr marL="624078" indent="-514350" algn="just">
              <a:buAutoNum type="alphaLcParenR"/>
            </a:pPr>
            <a:endParaRPr lang="es-DO" sz="2800" dirty="0" smtClean="0">
              <a:latin typeface="Century Gothic" pitchFamily="34" charset="0"/>
            </a:endParaRPr>
          </a:p>
          <a:p>
            <a:pPr marL="624078" indent="-514350" algn="just">
              <a:buAutoNum type="alphaLcParenR"/>
            </a:pPr>
            <a:r>
              <a:rPr lang="es-DO" sz="2800" dirty="0" smtClean="0">
                <a:latin typeface="Century Gothic" pitchFamily="34" charset="0"/>
              </a:rPr>
              <a:t>Inversiones no autorizadas y que no cumplen con los renglones en la que están colocadas</a:t>
            </a:r>
          </a:p>
          <a:p>
            <a:pPr algn="just"/>
            <a:endParaRPr lang="es-DO" sz="2800" dirty="0" smtClean="0"/>
          </a:p>
          <a:p>
            <a:endParaRPr lang="es-DO" dirty="0"/>
          </a:p>
        </p:txBody>
      </p:sp>
      <p:sp>
        <p:nvSpPr>
          <p:cNvPr id="5" name="2 Título"/>
          <p:cNvSpPr>
            <a:spLocks noGrp="1"/>
          </p:cNvSpPr>
          <p:nvPr>
            <p:ph type="title"/>
          </p:nvPr>
        </p:nvSpPr>
        <p:spPr>
          <a:xfrm>
            <a:off x="0" y="274638"/>
            <a:ext cx="9144000" cy="1143000"/>
          </a:xfrm>
        </p:spPr>
        <p:txBody>
          <a:bodyPr>
            <a:normAutofit fontScale="90000"/>
          </a:bodyPr>
          <a:lstStyle/>
          <a:p>
            <a:pPr algn="ctr"/>
            <a:r>
              <a:rPr lang="es-DO" dirty="0" smtClean="0">
                <a:effectLst/>
              </a:rPr>
              <a:t>Supervisión en República Dominicana </a:t>
            </a:r>
            <a:endParaRPr lang="es-DO" dirty="0">
              <a:effectLst/>
            </a:endParaRPr>
          </a:p>
        </p:txBody>
      </p:sp>
      <p:sp>
        <p:nvSpPr>
          <p:cNvPr id="6" name="5 CuadroTexto"/>
          <p:cNvSpPr txBox="1"/>
          <p:nvPr/>
        </p:nvSpPr>
        <p:spPr>
          <a:xfrm>
            <a:off x="4788024" y="6534834"/>
            <a:ext cx="4176464" cy="646331"/>
          </a:xfrm>
          <a:prstGeom prst="rect">
            <a:avLst/>
          </a:prstGeom>
          <a:noFill/>
        </p:spPr>
        <p:txBody>
          <a:bodyPr wrap="square" rtlCol="0">
            <a:spAutoFit/>
          </a:bodyPr>
          <a:lstStyle/>
          <a:p>
            <a:r>
              <a:rPr lang="es-DO" dirty="0" smtClean="0">
                <a:solidFill>
                  <a:schemeClr val="accent2">
                    <a:lumMod val="95000"/>
                  </a:schemeClr>
                </a:solidFill>
                <a:latin typeface="Arabic Typesetting" pitchFamily="66" charset="-78"/>
                <a:cs typeface="Arabic Typesetting" pitchFamily="66" charset="-78"/>
              </a:rPr>
              <a:t>  Superintendencia de Seguros de la República Dominicana </a:t>
            </a:r>
          </a:p>
          <a:p>
            <a:endParaRPr lang="es-DO"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1196752"/>
            <a:ext cx="8229600" cy="4525963"/>
          </a:xfrm>
        </p:spPr>
        <p:txBody>
          <a:bodyPr>
            <a:normAutofit/>
          </a:bodyPr>
          <a:lstStyle/>
          <a:p>
            <a:pPr algn="just"/>
            <a:endParaRPr lang="es-DO" sz="2300" dirty="0" smtClean="0">
              <a:latin typeface="Century Gothic" pitchFamily="34" charset="0"/>
            </a:endParaRPr>
          </a:p>
          <a:p>
            <a:pPr algn="just"/>
            <a:r>
              <a:rPr lang="es-DO" sz="2300" dirty="0" smtClean="0">
                <a:latin typeface="Century Gothic" pitchFamily="34" charset="0"/>
              </a:rPr>
              <a:t>Se revisan las diferentes cuentas del catálogo y se realiza un comparativo de los años actual y anterior.</a:t>
            </a:r>
          </a:p>
          <a:p>
            <a:pPr algn="just"/>
            <a:endParaRPr lang="es-DO" sz="2300" dirty="0" smtClean="0">
              <a:latin typeface="Century Gothic" pitchFamily="34" charset="0"/>
            </a:endParaRPr>
          </a:p>
          <a:p>
            <a:pPr algn="just"/>
            <a:r>
              <a:rPr lang="es-DO" sz="2300" dirty="0" smtClean="0">
                <a:latin typeface="Century Gothic" pitchFamily="34" charset="0"/>
              </a:rPr>
              <a:t>Y por último, se detallan las irregularidades y anomalías localizadas y se discuten con el representante de la aseguradora dejándole una recomendación para fines de rectificación por escrito.</a:t>
            </a:r>
          </a:p>
          <a:p>
            <a:pPr>
              <a:buNone/>
            </a:pPr>
            <a:endParaRPr lang="es-DO" dirty="0"/>
          </a:p>
        </p:txBody>
      </p:sp>
      <p:sp>
        <p:nvSpPr>
          <p:cNvPr id="4" name="3 CuadroTexto"/>
          <p:cNvSpPr txBox="1"/>
          <p:nvPr/>
        </p:nvSpPr>
        <p:spPr>
          <a:xfrm>
            <a:off x="4788024" y="6534834"/>
            <a:ext cx="4176464" cy="646331"/>
          </a:xfrm>
          <a:prstGeom prst="rect">
            <a:avLst/>
          </a:prstGeom>
          <a:noFill/>
        </p:spPr>
        <p:txBody>
          <a:bodyPr wrap="square" rtlCol="0">
            <a:spAutoFit/>
          </a:bodyPr>
          <a:lstStyle/>
          <a:p>
            <a:r>
              <a:rPr lang="es-DO" dirty="0" smtClean="0">
                <a:solidFill>
                  <a:schemeClr val="accent2">
                    <a:lumMod val="95000"/>
                  </a:schemeClr>
                </a:solidFill>
                <a:latin typeface="Arabic Typesetting" pitchFamily="66" charset="-78"/>
                <a:cs typeface="Arabic Typesetting" pitchFamily="66" charset="-78"/>
              </a:rPr>
              <a:t>  Superintendencia de Seguros de la República Dominicana </a:t>
            </a:r>
          </a:p>
          <a:p>
            <a:endParaRPr lang="es-DO" dirty="0"/>
          </a:p>
        </p:txBody>
      </p:sp>
      <p:sp>
        <p:nvSpPr>
          <p:cNvPr id="5" name="2 Título"/>
          <p:cNvSpPr>
            <a:spLocks noGrp="1"/>
          </p:cNvSpPr>
          <p:nvPr>
            <p:ph type="title"/>
          </p:nvPr>
        </p:nvSpPr>
        <p:spPr>
          <a:xfrm>
            <a:off x="0" y="274638"/>
            <a:ext cx="9144000" cy="1143000"/>
          </a:xfrm>
        </p:spPr>
        <p:txBody>
          <a:bodyPr>
            <a:normAutofit fontScale="90000"/>
          </a:bodyPr>
          <a:lstStyle/>
          <a:p>
            <a:pPr algn="ctr"/>
            <a:r>
              <a:rPr lang="es-DO" dirty="0" smtClean="0">
                <a:effectLst/>
              </a:rPr>
              <a:t>Supervisión en República Dominicana </a:t>
            </a:r>
            <a:endParaRPr lang="es-DO" dirty="0">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691680" y="2060848"/>
            <a:ext cx="8229600" cy="4525963"/>
          </a:xfrm>
        </p:spPr>
        <p:txBody>
          <a:bodyPr>
            <a:normAutofit/>
          </a:bodyPr>
          <a:lstStyle/>
          <a:p>
            <a:pPr>
              <a:buNone/>
            </a:pPr>
            <a:r>
              <a:rPr lang="es-DO" dirty="0" smtClean="0">
                <a:latin typeface="Century Gothic" pitchFamily="34" charset="0"/>
              </a:rPr>
              <a:t>1) Inversiones de las reservas</a:t>
            </a:r>
          </a:p>
          <a:p>
            <a:pPr>
              <a:buNone/>
            </a:pPr>
            <a:r>
              <a:rPr lang="es-DO" dirty="0" smtClean="0">
                <a:latin typeface="Century Gothic" pitchFamily="34" charset="0"/>
              </a:rPr>
              <a:t>2) Efectivo en caja y banco</a:t>
            </a:r>
          </a:p>
          <a:p>
            <a:pPr>
              <a:buNone/>
            </a:pPr>
            <a:r>
              <a:rPr lang="es-DO" dirty="0" smtClean="0">
                <a:latin typeface="Century Gothic" pitchFamily="34" charset="0"/>
              </a:rPr>
              <a:t>3) Primas y otras cuentas por cobrar</a:t>
            </a:r>
          </a:p>
          <a:p>
            <a:pPr>
              <a:buNone/>
            </a:pPr>
            <a:r>
              <a:rPr lang="es-DO" dirty="0" smtClean="0">
                <a:latin typeface="Century Gothic" pitchFamily="34" charset="0"/>
              </a:rPr>
              <a:t>4) Propiedades y equipos </a:t>
            </a:r>
          </a:p>
          <a:p>
            <a:pPr>
              <a:buNone/>
            </a:pPr>
            <a:r>
              <a:rPr lang="es-DO" dirty="0" smtClean="0">
                <a:latin typeface="Century Gothic" pitchFamily="34" charset="0"/>
              </a:rPr>
              <a:t>5) Reservas </a:t>
            </a:r>
          </a:p>
          <a:p>
            <a:pPr>
              <a:buNone/>
            </a:pPr>
            <a:r>
              <a:rPr lang="es-DO" dirty="0" smtClean="0">
                <a:latin typeface="Century Gothic" pitchFamily="34" charset="0"/>
              </a:rPr>
              <a:t>6) Obligaciones por reaseguro</a:t>
            </a:r>
          </a:p>
          <a:p>
            <a:endParaRPr lang="es-DO" dirty="0" smtClean="0"/>
          </a:p>
          <a:p>
            <a:endParaRPr lang="es-DO" dirty="0"/>
          </a:p>
        </p:txBody>
      </p:sp>
      <p:sp>
        <p:nvSpPr>
          <p:cNvPr id="3" name="2 Título"/>
          <p:cNvSpPr>
            <a:spLocks noGrp="1"/>
          </p:cNvSpPr>
          <p:nvPr>
            <p:ph type="title"/>
          </p:nvPr>
        </p:nvSpPr>
        <p:spPr>
          <a:xfrm>
            <a:off x="0" y="274638"/>
            <a:ext cx="9144000" cy="1143000"/>
          </a:xfrm>
        </p:spPr>
        <p:txBody>
          <a:bodyPr>
            <a:normAutofit fontScale="90000"/>
          </a:bodyPr>
          <a:lstStyle/>
          <a:p>
            <a:pPr algn="ctr"/>
            <a:r>
              <a:rPr lang="es-DO" dirty="0" smtClean="0">
                <a:effectLst/>
              </a:rPr>
              <a:t>Puntos de Inspección para aseguradoras y reaseguradoras </a:t>
            </a:r>
            <a:endParaRPr lang="es-DO" dirty="0">
              <a:effectLst/>
            </a:endParaRPr>
          </a:p>
        </p:txBody>
      </p:sp>
      <p:sp>
        <p:nvSpPr>
          <p:cNvPr id="4" name="3 CuadroTexto"/>
          <p:cNvSpPr txBox="1"/>
          <p:nvPr/>
        </p:nvSpPr>
        <p:spPr>
          <a:xfrm>
            <a:off x="4788024" y="6534834"/>
            <a:ext cx="4176464" cy="646331"/>
          </a:xfrm>
          <a:prstGeom prst="rect">
            <a:avLst/>
          </a:prstGeom>
          <a:noFill/>
        </p:spPr>
        <p:txBody>
          <a:bodyPr wrap="square" rtlCol="0">
            <a:spAutoFit/>
          </a:bodyPr>
          <a:lstStyle/>
          <a:p>
            <a:r>
              <a:rPr lang="es-DO" dirty="0" smtClean="0">
                <a:solidFill>
                  <a:schemeClr val="accent2">
                    <a:lumMod val="95000"/>
                  </a:schemeClr>
                </a:solidFill>
                <a:latin typeface="Arabic Typesetting" pitchFamily="66" charset="-78"/>
                <a:cs typeface="Arabic Typesetting" pitchFamily="66" charset="-78"/>
              </a:rPr>
              <a:t>  Superintendencia de Seguros de la República Dominicana </a:t>
            </a:r>
          </a:p>
          <a:p>
            <a:endParaRPr lang="es-DO"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63688" y="1999381"/>
            <a:ext cx="8229600" cy="4525963"/>
          </a:xfrm>
        </p:spPr>
        <p:txBody>
          <a:bodyPr/>
          <a:lstStyle/>
          <a:p>
            <a:pPr>
              <a:buNone/>
            </a:pPr>
            <a:r>
              <a:rPr lang="es-DO" dirty="0" smtClean="0">
                <a:latin typeface="Century Gothic" pitchFamily="34" charset="0"/>
              </a:rPr>
              <a:t>7) Intermediarios de seguros</a:t>
            </a:r>
          </a:p>
          <a:p>
            <a:pPr>
              <a:buNone/>
            </a:pPr>
            <a:r>
              <a:rPr lang="es-DO" dirty="0" smtClean="0">
                <a:latin typeface="Century Gothic" pitchFamily="34" charset="0"/>
              </a:rPr>
              <a:t>8) Cuentas y documentos por pagar </a:t>
            </a:r>
          </a:p>
          <a:p>
            <a:pPr>
              <a:buNone/>
            </a:pPr>
            <a:r>
              <a:rPr lang="es-DO" dirty="0" smtClean="0">
                <a:latin typeface="Century Gothic" pitchFamily="34" charset="0"/>
              </a:rPr>
              <a:t>9) Otras cuentas por pagar </a:t>
            </a:r>
          </a:p>
          <a:p>
            <a:pPr>
              <a:buNone/>
            </a:pPr>
            <a:r>
              <a:rPr lang="es-DO" dirty="0" smtClean="0">
                <a:latin typeface="Century Gothic" pitchFamily="34" charset="0"/>
              </a:rPr>
              <a:t>10) Impuestos sobre primas </a:t>
            </a:r>
          </a:p>
          <a:p>
            <a:pPr>
              <a:buNone/>
            </a:pPr>
            <a:r>
              <a:rPr lang="es-DO" dirty="0" smtClean="0">
                <a:latin typeface="Century Gothic" pitchFamily="34" charset="0"/>
              </a:rPr>
              <a:t>11) Capital </a:t>
            </a:r>
          </a:p>
          <a:p>
            <a:pPr>
              <a:buNone/>
            </a:pPr>
            <a:r>
              <a:rPr lang="es-DO" dirty="0" smtClean="0">
                <a:latin typeface="Century Gothic" pitchFamily="34" charset="0"/>
              </a:rPr>
              <a:t>12) Pleno de retención </a:t>
            </a:r>
          </a:p>
          <a:p>
            <a:pPr>
              <a:buNone/>
            </a:pPr>
            <a:r>
              <a:rPr lang="es-DO" dirty="0" smtClean="0">
                <a:latin typeface="Century Gothic" pitchFamily="34" charset="0"/>
              </a:rPr>
              <a:t>13) Otros aspectos</a:t>
            </a:r>
          </a:p>
          <a:p>
            <a:endParaRPr lang="es-DO" dirty="0" smtClean="0"/>
          </a:p>
          <a:p>
            <a:endParaRPr lang="es-DO" dirty="0"/>
          </a:p>
        </p:txBody>
      </p:sp>
      <p:sp>
        <p:nvSpPr>
          <p:cNvPr id="4" name="2 Título"/>
          <p:cNvSpPr txBox="1">
            <a:spLocks/>
          </p:cNvSpPr>
          <p:nvPr/>
        </p:nvSpPr>
        <p:spPr>
          <a:xfrm>
            <a:off x="0" y="274638"/>
            <a:ext cx="9144000" cy="1143000"/>
          </a:xfrm>
          <a:prstGeom prst="rect">
            <a:avLst/>
          </a:prstGeom>
        </p:spPr>
        <p:txBody>
          <a:bodyPr vert="horz" rtlCol="0" anchor="ctr">
            <a:normAutofit fontScale="90000" lnSpcReduction="100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DO" sz="4100" b="1" i="0" u="none" strike="noStrike" kern="1200" cap="none" spc="0" normalizeH="0" baseline="0" noProof="0" smtClean="0">
                <a:ln>
                  <a:noFill/>
                </a:ln>
                <a:solidFill>
                  <a:schemeClr val="tx2"/>
                </a:solidFill>
                <a:effectLst/>
                <a:uLnTx/>
                <a:uFillTx/>
                <a:latin typeface="+mj-lt"/>
                <a:ea typeface="+mj-ea"/>
                <a:cs typeface="+mj-cs"/>
              </a:rPr>
              <a:t>Puntos de Inspección para aseguradoras y reaseguradoras </a:t>
            </a:r>
            <a:endParaRPr kumimoji="0" lang="es-DO" sz="41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4 CuadroTexto"/>
          <p:cNvSpPr txBox="1"/>
          <p:nvPr/>
        </p:nvSpPr>
        <p:spPr>
          <a:xfrm>
            <a:off x="4788024" y="6534834"/>
            <a:ext cx="4176464" cy="646331"/>
          </a:xfrm>
          <a:prstGeom prst="rect">
            <a:avLst/>
          </a:prstGeom>
          <a:noFill/>
        </p:spPr>
        <p:txBody>
          <a:bodyPr wrap="square" rtlCol="0">
            <a:spAutoFit/>
          </a:bodyPr>
          <a:lstStyle/>
          <a:p>
            <a:r>
              <a:rPr lang="es-DO" dirty="0" smtClean="0">
                <a:solidFill>
                  <a:schemeClr val="accent2">
                    <a:lumMod val="95000"/>
                  </a:schemeClr>
                </a:solidFill>
                <a:latin typeface="Arabic Typesetting" pitchFamily="66" charset="-78"/>
                <a:cs typeface="Arabic Typesetting" pitchFamily="66" charset="-78"/>
              </a:rPr>
              <a:t>  Superintendencia de Seguros de la República Dominicana </a:t>
            </a:r>
          </a:p>
          <a:p>
            <a:endParaRPr lang="es-DO"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10 Grupo"/>
          <p:cNvGrpSpPr/>
          <p:nvPr/>
        </p:nvGrpSpPr>
        <p:grpSpPr>
          <a:xfrm>
            <a:off x="1187745" y="190930"/>
            <a:ext cx="7488711" cy="6694454"/>
            <a:chOff x="3779912" y="1484784"/>
            <a:chExt cx="4400550" cy="3933825"/>
          </a:xfrm>
        </p:grpSpPr>
        <p:sp>
          <p:nvSpPr>
            <p:cNvPr id="9" name="8 Elipse"/>
            <p:cNvSpPr/>
            <p:nvPr/>
          </p:nvSpPr>
          <p:spPr>
            <a:xfrm>
              <a:off x="4053876" y="1512920"/>
              <a:ext cx="3744416" cy="374441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pic>
          <p:nvPicPr>
            <p:cNvPr id="1026" name="Picture 2" descr="F:\Logo_Super2.png"/>
            <p:cNvPicPr>
              <a:picLocks noChangeAspect="1" noChangeArrowheads="1"/>
            </p:cNvPicPr>
            <p:nvPr/>
          </p:nvPicPr>
          <p:blipFill>
            <a:blip r:embed="rId2" cstate="print">
              <a:lum bright="54000" contrast="-70000"/>
            </a:blip>
            <a:srcRect/>
            <a:stretch>
              <a:fillRect/>
            </a:stretch>
          </p:blipFill>
          <p:spPr bwMode="auto">
            <a:xfrm>
              <a:off x="3779912" y="1484784"/>
              <a:ext cx="4400550" cy="3933825"/>
            </a:xfrm>
            <a:prstGeom prst="rect">
              <a:avLst/>
            </a:prstGeom>
            <a:noFill/>
          </p:spPr>
        </p:pic>
      </p:grpSp>
      <p:sp>
        <p:nvSpPr>
          <p:cNvPr id="3" name="2 Título"/>
          <p:cNvSpPr>
            <a:spLocks noGrp="1"/>
          </p:cNvSpPr>
          <p:nvPr>
            <p:ph type="title"/>
          </p:nvPr>
        </p:nvSpPr>
        <p:spPr>
          <a:xfrm>
            <a:off x="750624" y="3030156"/>
            <a:ext cx="8229600" cy="1143000"/>
          </a:xfrm>
        </p:spPr>
        <p:txBody>
          <a:bodyPr>
            <a:normAutofit/>
          </a:bodyPr>
          <a:lstStyle/>
          <a:p>
            <a:pPr algn="ctr"/>
            <a:r>
              <a:rPr lang="es-DO" sz="6000" dirty="0" smtClean="0">
                <a:solidFill>
                  <a:schemeClr val="tx1"/>
                </a:solidFill>
                <a:latin typeface="Century Gothic" pitchFamily="34" charset="0"/>
              </a:rPr>
              <a:t>Muchas Gracias!</a:t>
            </a:r>
            <a:endParaRPr lang="es-DO" sz="6000" dirty="0">
              <a:solidFill>
                <a:schemeClr val="tx1"/>
              </a:solidFill>
              <a:latin typeface="Century Gothic"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67544" y="908720"/>
            <a:ext cx="8229600" cy="1143000"/>
          </a:xfrm>
        </p:spPr>
        <p:txBody>
          <a:bodyPr>
            <a:normAutofit fontScale="90000"/>
          </a:bodyPr>
          <a:lstStyle/>
          <a:p>
            <a:pPr algn="ctr"/>
            <a:r>
              <a:rPr lang="es-DO" sz="2900" dirty="0" smtClean="0">
                <a:solidFill>
                  <a:srgbClr val="C00000"/>
                </a:solidFill>
                <a:effectLst/>
                <a:latin typeface="Berlin Sans FB Demi" pitchFamily="34" charset="0"/>
                <a:cs typeface="Aharoni" pitchFamily="2" charset="-79"/>
              </a:rPr>
              <a:t>Estructura y Desempeño.</a:t>
            </a:r>
            <a:br>
              <a:rPr lang="es-DO" sz="2900" dirty="0" smtClean="0">
                <a:solidFill>
                  <a:srgbClr val="C00000"/>
                </a:solidFill>
                <a:effectLst/>
                <a:latin typeface="Berlin Sans FB Demi" pitchFamily="34" charset="0"/>
                <a:cs typeface="Aharoni" pitchFamily="2" charset="-79"/>
              </a:rPr>
            </a:br>
            <a:r>
              <a:rPr lang="es-DO" sz="2900" dirty="0" smtClean="0">
                <a:solidFill>
                  <a:srgbClr val="C00000"/>
                </a:solidFill>
                <a:effectLst/>
                <a:latin typeface="Berlin Sans FB Demi" pitchFamily="34" charset="0"/>
                <a:cs typeface="Aharoni" pitchFamily="2" charset="-79"/>
              </a:rPr>
              <a:t>Entorno Legal e Institucional, Supervisión y Regulación.</a:t>
            </a:r>
            <a:r>
              <a:rPr lang="es-DO" sz="4400" dirty="0" smtClean="0">
                <a:solidFill>
                  <a:srgbClr val="C00000"/>
                </a:solidFill>
                <a:latin typeface="Berlin Sans FB Demi" pitchFamily="34" charset="0"/>
                <a:cs typeface="Aharoni" pitchFamily="2" charset="-79"/>
              </a:rPr>
              <a:t/>
            </a:r>
            <a:br>
              <a:rPr lang="es-DO" sz="4400" dirty="0" smtClean="0">
                <a:solidFill>
                  <a:srgbClr val="C00000"/>
                </a:solidFill>
                <a:latin typeface="Berlin Sans FB Demi" pitchFamily="34" charset="0"/>
                <a:cs typeface="Aharoni" pitchFamily="2" charset="-79"/>
              </a:rPr>
            </a:br>
            <a:endParaRPr lang="es-DO" dirty="0"/>
          </a:p>
        </p:txBody>
      </p:sp>
      <p:sp>
        <p:nvSpPr>
          <p:cNvPr id="5" name="4 CuadroTexto"/>
          <p:cNvSpPr txBox="1"/>
          <p:nvPr/>
        </p:nvSpPr>
        <p:spPr>
          <a:xfrm>
            <a:off x="539552" y="1916832"/>
            <a:ext cx="3168352" cy="4308872"/>
          </a:xfrm>
          <a:prstGeom prst="rect">
            <a:avLst/>
          </a:prstGeom>
          <a:noFill/>
        </p:spPr>
        <p:txBody>
          <a:bodyPr wrap="square" rtlCol="0">
            <a:spAutoFit/>
          </a:bodyPr>
          <a:lstStyle/>
          <a:p>
            <a:pPr algn="just"/>
            <a:r>
              <a:rPr lang="es-DO" sz="1600" dirty="0" smtClean="0">
                <a:latin typeface="Century Gothic" pitchFamily="34" charset="0"/>
              </a:rPr>
              <a:t>La Superintendencia de Seguros fue creada mediante la Ley No. 400 del 9 de Enero del 1969. </a:t>
            </a:r>
          </a:p>
          <a:p>
            <a:pPr algn="just"/>
            <a:endParaRPr lang="es-DO" sz="1600" dirty="0" smtClean="0">
              <a:latin typeface="Century Gothic" pitchFamily="34" charset="0"/>
            </a:endParaRPr>
          </a:p>
          <a:p>
            <a:pPr algn="just"/>
            <a:r>
              <a:rPr lang="es-DO" sz="1600" dirty="0" smtClean="0">
                <a:latin typeface="Century Gothic" pitchFamily="34" charset="0"/>
              </a:rPr>
              <a:t>Se encuentra compuesta por  Direcciones y Departamentos, regidos por el </a:t>
            </a:r>
            <a:r>
              <a:rPr lang="es-DO" sz="1600" b="1" dirty="0" smtClean="0">
                <a:latin typeface="Century Gothic" pitchFamily="34" charset="0"/>
              </a:rPr>
              <a:t>Ministerio de Hacienda</a:t>
            </a:r>
            <a:r>
              <a:rPr lang="es-DO" sz="1600" dirty="0" smtClean="0">
                <a:latin typeface="Century Gothic" pitchFamily="34" charset="0"/>
              </a:rPr>
              <a:t>, a través de los cuales ejerce y realiza las atribuciones de Supervisión y Fiscalización del Régimen Legal y de las operaciones de las Compañías de Seguros, Reaseguros y Ajustadores.</a:t>
            </a:r>
          </a:p>
          <a:p>
            <a:endParaRPr lang="es-DO" dirty="0"/>
          </a:p>
        </p:txBody>
      </p:sp>
      <p:graphicFrame>
        <p:nvGraphicFramePr>
          <p:cNvPr id="38" name="37 Diagrama"/>
          <p:cNvGraphicFramePr/>
          <p:nvPr/>
        </p:nvGraphicFramePr>
        <p:xfrm>
          <a:off x="4429156" y="2285992"/>
          <a:ext cx="4357686" cy="3500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9" name="38 CuadroTexto"/>
          <p:cNvSpPr txBox="1"/>
          <p:nvPr/>
        </p:nvSpPr>
        <p:spPr>
          <a:xfrm>
            <a:off x="4860032" y="6534834"/>
            <a:ext cx="4536504" cy="646331"/>
          </a:xfrm>
          <a:prstGeom prst="rect">
            <a:avLst/>
          </a:prstGeom>
          <a:noFill/>
        </p:spPr>
        <p:txBody>
          <a:bodyPr wrap="square" rtlCol="0">
            <a:spAutoFit/>
          </a:bodyPr>
          <a:lstStyle/>
          <a:p>
            <a:r>
              <a:rPr lang="es-DO" dirty="0" smtClean="0">
                <a:solidFill>
                  <a:schemeClr val="accent2">
                    <a:lumMod val="95000"/>
                  </a:schemeClr>
                </a:solidFill>
                <a:latin typeface="Arabic Typesetting" pitchFamily="66" charset="-78"/>
                <a:cs typeface="Arabic Typesetting" pitchFamily="66" charset="-78"/>
              </a:rPr>
              <a:t>Superintendencia de Seguros de la República Dominicana </a:t>
            </a:r>
          </a:p>
          <a:p>
            <a:endParaRPr lang="es-DO"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Marcador de contenido"/>
          <p:cNvSpPr>
            <a:spLocks noGrp="1"/>
          </p:cNvSpPr>
          <p:nvPr>
            <p:ph idx="1"/>
          </p:nvPr>
        </p:nvSpPr>
        <p:spPr>
          <a:xfrm>
            <a:off x="395536" y="1196752"/>
            <a:ext cx="8352928" cy="3096344"/>
          </a:xfrm>
        </p:spPr>
        <p:txBody>
          <a:bodyPr>
            <a:normAutofit fontScale="92500"/>
          </a:bodyPr>
          <a:lstStyle/>
          <a:p>
            <a:pPr algn="just"/>
            <a:r>
              <a:rPr lang="es-DO" sz="2500" dirty="0" smtClean="0">
                <a:latin typeface="Century Gothic" pitchFamily="34" charset="0"/>
                <a:cs typeface="Times New Roman" pitchFamily="18" charset="0"/>
              </a:rPr>
              <a:t>El régimen legal de seguros esta contenida en la Ley N° 146-02 sobre Seguros y Fianzas de 26 de julio de 2002 y las resoluciones y reglamentos que dicte la Superintendencia. La ley no posee reglamento. </a:t>
            </a:r>
          </a:p>
          <a:p>
            <a:pPr algn="just"/>
            <a:endParaRPr lang="es-DO" dirty="0" smtClean="0">
              <a:latin typeface="Century Gothic" pitchFamily="34" charset="0"/>
              <a:cs typeface="Times New Roman" pitchFamily="18" charset="0"/>
            </a:endParaRPr>
          </a:p>
          <a:p>
            <a:pPr algn="just"/>
            <a:r>
              <a:rPr lang="es-DO" sz="2500" dirty="0" smtClean="0">
                <a:latin typeface="Century Gothic" pitchFamily="34" charset="0"/>
                <a:cs typeface="Times New Roman" pitchFamily="18" charset="0"/>
              </a:rPr>
              <a:t>Las resoluciones sobre los cambios regulatorios relevantes se detallarán  mas adelante en forma de síntesis. </a:t>
            </a:r>
          </a:p>
          <a:p>
            <a:endParaRPr lang="es-DO" dirty="0"/>
          </a:p>
        </p:txBody>
      </p:sp>
      <p:sp>
        <p:nvSpPr>
          <p:cNvPr id="5" name="4 CuadroTexto"/>
          <p:cNvSpPr txBox="1"/>
          <p:nvPr/>
        </p:nvSpPr>
        <p:spPr>
          <a:xfrm>
            <a:off x="3887416" y="4949785"/>
            <a:ext cx="5256584" cy="1908215"/>
          </a:xfrm>
          <a:prstGeom prst="rect">
            <a:avLst/>
          </a:prstGeom>
          <a:noFill/>
        </p:spPr>
        <p:txBody>
          <a:bodyPr wrap="square" rtlCol="0">
            <a:spAutoFit/>
          </a:bodyPr>
          <a:lstStyle/>
          <a:p>
            <a:r>
              <a:rPr lang="es-DO" sz="10000" dirty="0" smtClean="0">
                <a:solidFill>
                  <a:schemeClr val="bg2">
                    <a:lumMod val="65000"/>
                  </a:schemeClr>
                </a:solidFill>
              </a:rPr>
              <a:t>146-02</a:t>
            </a:r>
          </a:p>
          <a:p>
            <a:endParaRPr lang="es-DO" dirty="0"/>
          </a:p>
        </p:txBody>
      </p:sp>
      <p:sp>
        <p:nvSpPr>
          <p:cNvPr id="7" name="6 CuadroTexto"/>
          <p:cNvSpPr txBox="1"/>
          <p:nvPr/>
        </p:nvSpPr>
        <p:spPr>
          <a:xfrm>
            <a:off x="4788024" y="6534834"/>
            <a:ext cx="7128792" cy="646331"/>
          </a:xfrm>
          <a:prstGeom prst="rect">
            <a:avLst/>
          </a:prstGeom>
          <a:noFill/>
        </p:spPr>
        <p:txBody>
          <a:bodyPr wrap="square" rtlCol="0">
            <a:spAutoFit/>
          </a:bodyPr>
          <a:lstStyle/>
          <a:p>
            <a:r>
              <a:rPr lang="es-DO" dirty="0" smtClean="0">
                <a:solidFill>
                  <a:schemeClr val="accent2">
                    <a:lumMod val="95000"/>
                  </a:schemeClr>
                </a:solidFill>
                <a:latin typeface="Arabic Typesetting" pitchFamily="66" charset="-78"/>
                <a:cs typeface="Arabic Typesetting" pitchFamily="66" charset="-78"/>
              </a:rPr>
              <a:t>  Superintendencia de Seguros de la República Dominicana </a:t>
            </a:r>
          </a:p>
          <a:p>
            <a:endParaRPr lang="es-DO" dirty="0" smtClean="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1844824"/>
            <a:ext cx="8229600" cy="4525963"/>
          </a:xfrm>
        </p:spPr>
        <p:txBody>
          <a:bodyPr>
            <a:normAutofit/>
          </a:bodyPr>
          <a:lstStyle/>
          <a:p>
            <a:pPr algn="just"/>
            <a:r>
              <a:rPr lang="es-ES" sz="2300" dirty="0" smtClean="0">
                <a:latin typeface="Century Gothic" pitchFamily="34" charset="0"/>
                <a:cs typeface="Times New Roman" pitchFamily="18" charset="0"/>
              </a:rPr>
              <a:t>La agencia de los Estados Unidos para el Desarrollo Internacional (USAID) facilitó asistencia técnica a la Superintendencia en 2008 para apoyar la revisión y adecuación de la ley a las disposiciones del tratado de libre comercio contraído con Centroamérica y  los Estados Unidos (DR-CAFTA). </a:t>
            </a:r>
          </a:p>
          <a:p>
            <a:pPr algn="just"/>
            <a:r>
              <a:rPr lang="es-ES" sz="2300" dirty="0" smtClean="0">
                <a:latin typeface="Century Gothic" pitchFamily="34" charset="0"/>
                <a:cs typeface="Times New Roman" pitchFamily="18" charset="0"/>
              </a:rPr>
              <a:t>Ello ha llevado a formulación de un anteproyecto de revisión y adecuación de la Ley N° 146-02 que, a fines de 2014, se encuentre en proceso de examen.</a:t>
            </a:r>
            <a:endParaRPr lang="es-DO" sz="2300" dirty="0" smtClean="0">
              <a:latin typeface="Century Gothic" pitchFamily="34" charset="0"/>
              <a:cs typeface="Times New Roman" pitchFamily="18" charset="0"/>
            </a:endParaRPr>
          </a:p>
          <a:p>
            <a:endParaRPr lang="es-DO" dirty="0"/>
          </a:p>
        </p:txBody>
      </p:sp>
      <p:sp>
        <p:nvSpPr>
          <p:cNvPr id="3" name="2 Título"/>
          <p:cNvSpPr>
            <a:spLocks noGrp="1"/>
          </p:cNvSpPr>
          <p:nvPr>
            <p:ph type="title"/>
          </p:nvPr>
        </p:nvSpPr>
        <p:spPr/>
        <p:txBody>
          <a:bodyPr>
            <a:normAutofit fontScale="90000"/>
          </a:bodyPr>
          <a:lstStyle/>
          <a:p>
            <a:pPr algn="ctr"/>
            <a:r>
              <a:rPr lang="es-DO" dirty="0" smtClean="0">
                <a:solidFill>
                  <a:srgbClr val="C00000"/>
                </a:solidFill>
                <a:effectLst/>
              </a:rPr>
              <a:t>DR-CAFTA</a:t>
            </a:r>
            <a:r>
              <a:rPr lang="es-DO" dirty="0" smtClean="0">
                <a:solidFill>
                  <a:srgbClr val="C00000"/>
                </a:solidFill>
                <a:effectLst/>
              </a:rPr>
              <a:t/>
            </a:r>
            <a:br>
              <a:rPr lang="es-DO" dirty="0" smtClean="0">
                <a:solidFill>
                  <a:srgbClr val="C00000"/>
                </a:solidFill>
                <a:effectLst/>
              </a:rPr>
            </a:br>
            <a:r>
              <a:rPr lang="es-DO" dirty="0" smtClean="0">
                <a:solidFill>
                  <a:srgbClr val="C00000"/>
                </a:solidFill>
                <a:effectLst/>
              </a:rPr>
              <a:t>Propuesta de modificación </a:t>
            </a:r>
            <a:endParaRPr lang="es-DO" dirty="0">
              <a:solidFill>
                <a:srgbClr val="C00000"/>
              </a:solidFill>
              <a:effectLst/>
            </a:endParaRPr>
          </a:p>
        </p:txBody>
      </p:sp>
      <p:sp>
        <p:nvSpPr>
          <p:cNvPr id="5" name="4 CuadroTexto"/>
          <p:cNvSpPr txBox="1"/>
          <p:nvPr/>
        </p:nvSpPr>
        <p:spPr>
          <a:xfrm>
            <a:off x="4860032" y="6534834"/>
            <a:ext cx="3923928" cy="646331"/>
          </a:xfrm>
          <a:prstGeom prst="rect">
            <a:avLst/>
          </a:prstGeom>
          <a:noFill/>
        </p:spPr>
        <p:txBody>
          <a:bodyPr wrap="square" rtlCol="0">
            <a:spAutoFit/>
          </a:bodyPr>
          <a:lstStyle/>
          <a:p>
            <a:r>
              <a:rPr lang="es-DO" dirty="0" smtClean="0">
                <a:solidFill>
                  <a:schemeClr val="accent2">
                    <a:lumMod val="95000"/>
                  </a:schemeClr>
                </a:solidFill>
                <a:latin typeface="Arabic Typesetting" pitchFamily="66" charset="-78"/>
                <a:cs typeface="Arabic Typesetting" pitchFamily="66" charset="-78"/>
              </a:rPr>
              <a:t>Superintendencia de Seguros de la República Dominicana </a:t>
            </a:r>
          </a:p>
          <a:p>
            <a:endParaRPr lang="es-DO" dirty="0"/>
          </a:p>
        </p:txBody>
      </p:sp>
      <p:sp>
        <p:nvSpPr>
          <p:cNvPr id="6" name="5 CuadroTexto"/>
          <p:cNvSpPr txBox="1"/>
          <p:nvPr/>
        </p:nvSpPr>
        <p:spPr>
          <a:xfrm>
            <a:off x="5795120" y="5373216"/>
            <a:ext cx="3348880" cy="1015663"/>
          </a:xfrm>
          <a:prstGeom prst="rect">
            <a:avLst/>
          </a:prstGeom>
          <a:noFill/>
        </p:spPr>
        <p:txBody>
          <a:bodyPr wrap="square" rtlCol="0">
            <a:spAutoFit/>
          </a:bodyPr>
          <a:lstStyle/>
          <a:p>
            <a:r>
              <a:rPr lang="es-DO" sz="6000" dirty="0" smtClean="0">
                <a:solidFill>
                  <a:srgbClr val="A6A6A6"/>
                </a:solidFill>
              </a:rPr>
              <a:t>146-02</a:t>
            </a:r>
            <a:endParaRPr lang="es-DO" sz="6000" dirty="0">
              <a:solidFill>
                <a:srgbClr val="A6A6A6"/>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251520" y="260648"/>
            <a:ext cx="8686800" cy="1143000"/>
          </a:xfrm>
        </p:spPr>
        <p:txBody>
          <a:bodyPr>
            <a:normAutofit fontScale="90000"/>
          </a:bodyPr>
          <a:lstStyle/>
          <a:p>
            <a:pPr algn="ctr"/>
            <a:r>
              <a:rPr lang="es-DO" dirty="0" smtClean="0">
                <a:effectLst/>
              </a:rPr>
              <a:t>Compromiso de la Superintendencia ante el DR-CAFTA</a:t>
            </a:r>
            <a:endParaRPr lang="es-DO" dirty="0">
              <a:effectLst/>
            </a:endParaRPr>
          </a:p>
        </p:txBody>
      </p:sp>
      <p:sp>
        <p:nvSpPr>
          <p:cNvPr id="4" name="3 CuadroTexto"/>
          <p:cNvSpPr txBox="1"/>
          <p:nvPr/>
        </p:nvSpPr>
        <p:spPr>
          <a:xfrm>
            <a:off x="827584" y="2132856"/>
            <a:ext cx="3168352" cy="1569660"/>
          </a:xfrm>
          <a:prstGeom prst="rect">
            <a:avLst/>
          </a:prstGeom>
          <a:noFill/>
          <a:ln>
            <a:noFill/>
          </a:ln>
        </p:spPr>
        <p:txBody>
          <a:bodyPr wrap="square" rtlCol="0">
            <a:spAutoFit/>
          </a:bodyPr>
          <a:lstStyle/>
          <a:p>
            <a:pPr algn="just"/>
            <a:r>
              <a:rPr lang="es-DO" sz="2400" b="1" dirty="0" smtClean="0"/>
              <a:t>Ley de Seguros</a:t>
            </a:r>
            <a:endParaRPr lang="es-DO" dirty="0" smtClean="0"/>
          </a:p>
          <a:p>
            <a:pPr algn="just"/>
            <a:r>
              <a:rPr lang="es-DO" dirty="0" smtClean="0">
                <a:latin typeface="Century Gothic" pitchFamily="34" charset="0"/>
              </a:rPr>
              <a:t>Las compañías de seguros extranjeras no pueden establecer sucursales en la República Dominicana. </a:t>
            </a:r>
            <a:endParaRPr lang="es-DO" dirty="0">
              <a:latin typeface="Century Gothic" pitchFamily="34" charset="0"/>
            </a:endParaRPr>
          </a:p>
        </p:txBody>
      </p:sp>
      <p:sp>
        <p:nvSpPr>
          <p:cNvPr id="5" name="4 CuadroTexto"/>
          <p:cNvSpPr txBox="1"/>
          <p:nvPr/>
        </p:nvSpPr>
        <p:spPr>
          <a:xfrm>
            <a:off x="4716016" y="1700808"/>
            <a:ext cx="3816424" cy="2123658"/>
          </a:xfrm>
          <a:prstGeom prst="rect">
            <a:avLst/>
          </a:prstGeom>
          <a:noFill/>
          <a:ln>
            <a:noFill/>
          </a:ln>
        </p:spPr>
        <p:txBody>
          <a:bodyPr wrap="square" rtlCol="0">
            <a:spAutoFit/>
          </a:bodyPr>
          <a:lstStyle/>
          <a:p>
            <a:r>
              <a:rPr lang="es-DO" sz="2400" b="1" dirty="0" smtClean="0"/>
              <a:t>Marco del DR-CAFTA</a:t>
            </a:r>
            <a:endParaRPr lang="es-DO" dirty="0" smtClean="0"/>
          </a:p>
          <a:p>
            <a:pPr algn="just"/>
            <a:r>
              <a:rPr lang="es-DO" dirty="0" smtClean="0">
                <a:latin typeface="Century Gothic" pitchFamily="34" charset="0"/>
              </a:rPr>
              <a:t>La República Dominicana se comprometió a que, a mas tardar en 2011, todas las compañías de seguros y reaseguros extranjeras pudieran establecer sucursales.</a:t>
            </a:r>
            <a:endParaRPr lang="es-DO" dirty="0">
              <a:latin typeface="Century Gothic" pitchFamily="34" charset="0"/>
            </a:endParaRPr>
          </a:p>
        </p:txBody>
      </p:sp>
      <p:sp>
        <p:nvSpPr>
          <p:cNvPr id="8" name="7 CuadroTexto"/>
          <p:cNvSpPr txBox="1"/>
          <p:nvPr/>
        </p:nvSpPr>
        <p:spPr>
          <a:xfrm>
            <a:off x="4860032" y="6534834"/>
            <a:ext cx="4896544" cy="646331"/>
          </a:xfrm>
          <a:prstGeom prst="rect">
            <a:avLst/>
          </a:prstGeom>
          <a:noFill/>
        </p:spPr>
        <p:txBody>
          <a:bodyPr wrap="square" rtlCol="0">
            <a:spAutoFit/>
          </a:bodyPr>
          <a:lstStyle/>
          <a:p>
            <a:r>
              <a:rPr lang="es-DO" dirty="0" smtClean="0">
                <a:solidFill>
                  <a:schemeClr val="accent2">
                    <a:lumMod val="95000"/>
                  </a:schemeClr>
                </a:solidFill>
                <a:latin typeface="Arabic Typesetting" pitchFamily="66" charset="-78"/>
                <a:cs typeface="Arabic Typesetting" pitchFamily="66" charset="-78"/>
              </a:rPr>
              <a:t>Superintendencia de Seguros de la República Dominicana </a:t>
            </a:r>
          </a:p>
          <a:p>
            <a:endParaRPr lang="es-DO" dirty="0"/>
          </a:p>
        </p:txBody>
      </p:sp>
      <p:sp>
        <p:nvSpPr>
          <p:cNvPr id="9" name="1 Marcador de contenido"/>
          <p:cNvSpPr>
            <a:spLocks noGrp="1"/>
          </p:cNvSpPr>
          <p:nvPr>
            <p:ph idx="1"/>
          </p:nvPr>
        </p:nvSpPr>
        <p:spPr>
          <a:xfrm>
            <a:off x="323528" y="4221088"/>
            <a:ext cx="8352928" cy="1872208"/>
          </a:xfrm>
        </p:spPr>
        <p:txBody>
          <a:bodyPr>
            <a:normAutofit fontScale="40000" lnSpcReduction="20000"/>
          </a:bodyPr>
          <a:lstStyle/>
          <a:p>
            <a:pPr algn="just"/>
            <a:r>
              <a:rPr lang="es-DO" sz="4800" dirty="0" smtClean="0">
                <a:latin typeface="Century Gothic" pitchFamily="34" charset="0"/>
              </a:rPr>
              <a:t> Al 2015, la República Dominicana aún no ha implementado este compromiso debido a que esto se encontraba contemplado en el nuevo anteproyecto de Ley de Seguros. De permitirse la instalación de sucursales, la República Dominicana puede exigir que éstas cumplan los requisitos de integridad y solvencia marcados por la  Ley sobres Seguros y Fianzas para las aseguradoras constituidas en sociedades anónimas. </a:t>
            </a:r>
          </a:p>
          <a:p>
            <a:endParaRPr lang="es-DO"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1700808"/>
            <a:ext cx="8229600" cy="4525963"/>
          </a:xfrm>
        </p:spPr>
        <p:txBody>
          <a:bodyPr>
            <a:normAutofit fontScale="92500" lnSpcReduction="20000"/>
          </a:bodyPr>
          <a:lstStyle/>
          <a:p>
            <a:pPr algn="just"/>
            <a:r>
              <a:rPr lang="es-ES" sz="2300" dirty="0" smtClean="0">
                <a:latin typeface="Century Gothic" pitchFamily="34" charset="0"/>
                <a:cs typeface="Times New Roman" pitchFamily="18" charset="0"/>
              </a:rPr>
              <a:t>La obligación de contratación local no se aplica a las operaciones de reaseguro. Las reaseguradoras extranjeras que cuenten con la autorización de la Superintendencia pueden llevar a cabo sus actividades sin estar radicadas en la República Dominicana. La compañía local cedente está encargada de tramitar el pedido de autorización</a:t>
            </a:r>
            <a:r>
              <a:rPr lang="es-ES" sz="2200" dirty="0" smtClean="0">
                <a:latin typeface="Century Gothic" pitchFamily="34" charset="0"/>
                <a:cs typeface="Times New Roman" pitchFamily="18" charset="0"/>
              </a:rPr>
              <a:t>. </a:t>
            </a:r>
          </a:p>
          <a:p>
            <a:pPr marL="566928" lvl="0" indent="-457200">
              <a:buNone/>
            </a:pPr>
            <a:endParaRPr lang="es-ES" sz="2200" dirty="0" smtClean="0">
              <a:solidFill>
                <a:srgbClr val="C00000"/>
              </a:solidFill>
              <a:latin typeface="Century Gothic" pitchFamily="34" charset="0"/>
              <a:cs typeface="Times New Roman" pitchFamily="18" charset="0"/>
            </a:endParaRPr>
          </a:p>
          <a:p>
            <a:pPr marL="566928" lvl="0" indent="-457200">
              <a:buNone/>
            </a:pPr>
            <a:endParaRPr lang="es-ES" sz="2200" b="1" dirty="0" smtClean="0">
              <a:solidFill>
                <a:srgbClr val="C00000"/>
              </a:solidFill>
              <a:latin typeface="Century Gothic" pitchFamily="34" charset="0"/>
              <a:cs typeface="Times New Roman" pitchFamily="18" charset="0"/>
            </a:endParaRPr>
          </a:p>
          <a:p>
            <a:pPr marL="566928" lvl="0" indent="-457200" algn="ctr">
              <a:buNone/>
            </a:pPr>
            <a:r>
              <a:rPr lang="es-ES" sz="2200" b="1" dirty="0" smtClean="0">
                <a:solidFill>
                  <a:srgbClr val="C00000"/>
                </a:solidFill>
                <a:latin typeface="Century Gothic" pitchFamily="34" charset="0"/>
                <a:cs typeface="Times New Roman" pitchFamily="18" charset="0"/>
              </a:rPr>
              <a:t> </a:t>
            </a:r>
            <a:r>
              <a:rPr lang="es-ES" sz="3800" b="1" dirty="0" smtClean="0">
                <a:solidFill>
                  <a:srgbClr val="C00000"/>
                </a:solidFill>
                <a:latin typeface="Century Gothic" pitchFamily="34" charset="0"/>
                <a:cs typeface="Times New Roman" pitchFamily="18" charset="0"/>
              </a:rPr>
              <a:t>Marco del DR-CAFTA</a:t>
            </a:r>
          </a:p>
          <a:p>
            <a:pPr marL="566928" lvl="0" indent="-457200" algn="just">
              <a:buFont typeface="Wingdings 3"/>
              <a:buAutoNum type="alphaLcParenR"/>
            </a:pPr>
            <a:endParaRPr lang="es-DO" sz="2200" dirty="0" smtClean="0">
              <a:latin typeface="Century Gothic" pitchFamily="34" charset="0"/>
              <a:cs typeface="Times New Roman" pitchFamily="18" charset="0"/>
            </a:endParaRPr>
          </a:p>
          <a:p>
            <a:pPr algn="just"/>
            <a:r>
              <a:rPr lang="es-ES" sz="2300" dirty="0" smtClean="0">
                <a:latin typeface="Century Gothic" pitchFamily="34" charset="0"/>
                <a:cs typeface="Times New Roman" pitchFamily="18" charset="0"/>
              </a:rPr>
              <a:t>La Superintendencia no autoriza a suministrar servicios de reaseguros transfronterizos debido a que los mismos serán incorporados con la elaboración de la nueva Ley de Seguros y éstos así de conformidad con el DR-CAFTA.</a:t>
            </a:r>
            <a:endParaRPr lang="es-DO" sz="2300" dirty="0" smtClean="0">
              <a:latin typeface="Century Gothic" pitchFamily="34" charset="0"/>
              <a:cs typeface="Times New Roman" pitchFamily="18" charset="0"/>
            </a:endParaRPr>
          </a:p>
          <a:p>
            <a:pPr>
              <a:buNone/>
            </a:pPr>
            <a:r>
              <a:rPr lang="es-ES" sz="2400" dirty="0" smtClean="0"/>
              <a:t> </a:t>
            </a:r>
            <a:endParaRPr lang="es-DO" sz="2400" dirty="0" smtClean="0"/>
          </a:p>
          <a:p>
            <a:pPr marL="566928" indent="-457200">
              <a:buAutoNum type="alphaLcParenR"/>
            </a:pPr>
            <a:endParaRPr lang="es-ES" sz="2400" dirty="0" smtClean="0"/>
          </a:p>
          <a:p>
            <a:endParaRPr lang="es-DO" dirty="0"/>
          </a:p>
        </p:txBody>
      </p:sp>
      <p:sp>
        <p:nvSpPr>
          <p:cNvPr id="3" name="2 Título"/>
          <p:cNvSpPr>
            <a:spLocks noGrp="1"/>
          </p:cNvSpPr>
          <p:nvPr>
            <p:ph type="title"/>
          </p:nvPr>
        </p:nvSpPr>
        <p:spPr>
          <a:xfrm>
            <a:off x="323528" y="476672"/>
            <a:ext cx="8229600" cy="1143000"/>
          </a:xfrm>
        </p:spPr>
        <p:txBody>
          <a:bodyPr>
            <a:normAutofit/>
          </a:bodyPr>
          <a:lstStyle/>
          <a:p>
            <a:pPr algn="ctr"/>
            <a:r>
              <a:rPr lang="es-DO" sz="3500" dirty="0" smtClean="0">
                <a:solidFill>
                  <a:srgbClr val="C00000"/>
                </a:solidFill>
                <a:effectLst/>
                <a:latin typeface="Century Gothic" pitchFamily="34" charset="0"/>
                <a:cs typeface="Times New Roman" pitchFamily="18" charset="0"/>
              </a:rPr>
              <a:t>Reaseguro </a:t>
            </a:r>
            <a:endParaRPr lang="es-DO" sz="3500" dirty="0">
              <a:solidFill>
                <a:srgbClr val="C00000"/>
              </a:solidFill>
              <a:effectLst/>
              <a:latin typeface="Century Gothic" pitchFamily="34" charset="0"/>
              <a:cs typeface="Times New Roman" pitchFamily="18" charset="0"/>
            </a:endParaRPr>
          </a:p>
        </p:txBody>
      </p:sp>
      <p:sp>
        <p:nvSpPr>
          <p:cNvPr id="6" name="5 CuadroTexto"/>
          <p:cNvSpPr txBox="1"/>
          <p:nvPr/>
        </p:nvSpPr>
        <p:spPr>
          <a:xfrm>
            <a:off x="4788024" y="6534834"/>
            <a:ext cx="4176464" cy="646331"/>
          </a:xfrm>
          <a:prstGeom prst="rect">
            <a:avLst/>
          </a:prstGeom>
          <a:noFill/>
        </p:spPr>
        <p:txBody>
          <a:bodyPr wrap="square" rtlCol="0">
            <a:spAutoFit/>
          </a:bodyPr>
          <a:lstStyle/>
          <a:p>
            <a:r>
              <a:rPr lang="es-DO" dirty="0" smtClean="0">
                <a:solidFill>
                  <a:schemeClr val="accent2">
                    <a:lumMod val="95000"/>
                  </a:schemeClr>
                </a:solidFill>
                <a:latin typeface="Arabic Typesetting" pitchFamily="66" charset="-78"/>
                <a:cs typeface="Arabic Typesetting" pitchFamily="66" charset="-78"/>
              </a:rPr>
              <a:t>  Superintendencia de Seguros de la República Dominicana </a:t>
            </a:r>
          </a:p>
          <a:p>
            <a:endParaRPr lang="es-DO"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39552" y="1988840"/>
            <a:ext cx="7992888" cy="4525963"/>
          </a:xfrm>
        </p:spPr>
        <p:txBody>
          <a:bodyPr>
            <a:normAutofit lnSpcReduction="10000"/>
          </a:bodyPr>
          <a:lstStyle/>
          <a:p>
            <a:pPr algn="just"/>
            <a:r>
              <a:rPr lang="es-DO" sz="2300" b="1" dirty="0" smtClean="0">
                <a:latin typeface="Century Gothic" pitchFamily="34" charset="0"/>
              </a:rPr>
              <a:t>No.08-2014: </a:t>
            </a:r>
            <a:r>
              <a:rPr lang="es-DO" sz="2300" dirty="0" smtClean="0">
                <a:latin typeface="Century Gothic" pitchFamily="34" charset="0"/>
              </a:rPr>
              <a:t>Dispone la creación del Departamento de Prevención del Lavado de Activos y Financiamiento del Terrorismo del Sector Seguros, dada en fecha 03 de diciembre de 2014.</a:t>
            </a:r>
          </a:p>
          <a:p>
            <a:pPr algn="just"/>
            <a:endParaRPr lang="es-DO" sz="2300" dirty="0" smtClean="0">
              <a:latin typeface="Century Gothic" pitchFamily="34" charset="0"/>
            </a:endParaRPr>
          </a:p>
          <a:p>
            <a:pPr algn="just"/>
            <a:r>
              <a:rPr lang="es-DO" sz="2400" b="1" dirty="0" smtClean="0">
                <a:latin typeface="Century Gothic" pitchFamily="34" charset="0"/>
              </a:rPr>
              <a:t>No.02-2007: </a:t>
            </a:r>
            <a:r>
              <a:rPr lang="es-DO" sz="2400" dirty="0" smtClean="0">
                <a:latin typeface="Century Gothic" pitchFamily="34" charset="0"/>
              </a:rPr>
              <a:t>Aprobar la incorporación de un aporte para financiar el Fondo Nacional de Atenciones Medicas por Accidentes de Tránsito (FONAMAT), dada en fecha  23 de abril de 2007.</a:t>
            </a:r>
          </a:p>
          <a:p>
            <a:pPr algn="just"/>
            <a:endParaRPr lang="es-DO" sz="2300" dirty="0" smtClean="0">
              <a:latin typeface="Century Gothic" pitchFamily="34" charset="0"/>
            </a:endParaRPr>
          </a:p>
          <a:p>
            <a:pPr algn="just">
              <a:buNone/>
            </a:pPr>
            <a:endParaRPr lang="es-DO" sz="2300" dirty="0" smtClean="0">
              <a:latin typeface="Century Gothic" pitchFamily="34" charset="0"/>
            </a:endParaRPr>
          </a:p>
          <a:p>
            <a:pPr>
              <a:buNone/>
            </a:pPr>
            <a:r>
              <a:rPr lang="es-DO" sz="2300" dirty="0" smtClean="0">
                <a:latin typeface="Century Gothic" pitchFamily="34" charset="0"/>
              </a:rPr>
              <a:t> </a:t>
            </a:r>
          </a:p>
          <a:p>
            <a:pPr algn="just"/>
            <a:endParaRPr lang="es-DO" sz="2300" dirty="0" smtClean="0">
              <a:latin typeface="Century Gothic" pitchFamily="34" charset="0"/>
            </a:endParaRPr>
          </a:p>
          <a:p>
            <a:endParaRPr lang="es-DO" dirty="0" smtClean="0"/>
          </a:p>
          <a:p>
            <a:endParaRPr lang="es-DO" dirty="0" smtClean="0"/>
          </a:p>
        </p:txBody>
      </p:sp>
      <p:sp>
        <p:nvSpPr>
          <p:cNvPr id="3" name="2 Título"/>
          <p:cNvSpPr>
            <a:spLocks noGrp="1"/>
          </p:cNvSpPr>
          <p:nvPr>
            <p:ph type="title"/>
          </p:nvPr>
        </p:nvSpPr>
        <p:spPr/>
        <p:txBody>
          <a:bodyPr>
            <a:normAutofit fontScale="90000"/>
          </a:bodyPr>
          <a:lstStyle/>
          <a:p>
            <a:pPr algn="ctr"/>
            <a:r>
              <a:rPr lang="es-DO" dirty="0" smtClean="0">
                <a:effectLst/>
              </a:rPr>
              <a:t>Resoluciones </a:t>
            </a:r>
            <a:br>
              <a:rPr lang="es-DO" dirty="0" smtClean="0">
                <a:effectLst/>
              </a:rPr>
            </a:br>
            <a:r>
              <a:rPr lang="es-DO" dirty="0" smtClean="0">
                <a:effectLst/>
              </a:rPr>
              <a:t>Superintendencia de Seguros </a:t>
            </a:r>
            <a:endParaRPr lang="es-DO" dirty="0">
              <a:effectLst/>
            </a:endParaRPr>
          </a:p>
        </p:txBody>
      </p:sp>
      <p:sp>
        <p:nvSpPr>
          <p:cNvPr id="4" name="3 CuadroTexto"/>
          <p:cNvSpPr txBox="1"/>
          <p:nvPr/>
        </p:nvSpPr>
        <p:spPr>
          <a:xfrm>
            <a:off x="4788024" y="6534834"/>
            <a:ext cx="4176464" cy="646331"/>
          </a:xfrm>
          <a:prstGeom prst="rect">
            <a:avLst/>
          </a:prstGeom>
          <a:noFill/>
        </p:spPr>
        <p:txBody>
          <a:bodyPr wrap="square" rtlCol="0">
            <a:spAutoFit/>
          </a:bodyPr>
          <a:lstStyle/>
          <a:p>
            <a:r>
              <a:rPr lang="es-DO" dirty="0" smtClean="0">
                <a:solidFill>
                  <a:schemeClr val="accent2">
                    <a:lumMod val="95000"/>
                  </a:schemeClr>
                </a:solidFill>
                <a:latin typeface="Arabic Typesetting" pitchFamily="66" charset="-78"/>
                <a:cs typeface="Arabic Typesetting" pitchFamily="66" charset="-78"/>
              </a:rPr>
              <a:t>  Superintendencia de Seguros de la República Dominicana </a:t>
            </a:r>
          </a:p>
          <a:p>
            <a:endParaRPr lang="es-DO"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1484784"/>
            <a:ext cx="8424936" cy="4525963"/>
          </a:xfrm>
        </p:spPr>
        <p:txBody>
          <a:bodyPr>
            <a:normAutofit/>
          </a:bodyPr>
          <a:lstStyle/>
          <a:p>
            <a:pPr>
              <a:buNone/>
            </a:pPr>
            <a:endParaRPr lang="es-DO" sz="2500" dirty="0" smtClean="0">
              <a:latin typeface="Century Gothic" pitchFamily="34" charset="0"/>
            </a:endParaRPr>
          </a:p>
          <a:p>
            <a:pPr algn="just"/>
            <a:r>
              <a:rPr lang="es-DO" sz="2300" b="1" dirty="0" smtClean="0">
                <a:latin typeface="Century Gothic" pitchFamily="34" charset="0"/>
              </a:rPr>
              <a:t>No.02-2006: </a:t>
            </a:r>
            <a:r>
              <a:rPr lang="es-DO" sz="2300" dirty="0" smtClean="0">
                <a:latin typeface="Century Gothic" pitchFamily="34" charset="0"/>
              </a:rPr>
              <a:t>Establecer como mínimo, un índice igual a uno (1) para medir la solvencia y la liquidez de las compañías aseguradoras, dada en fecha 17 de mayo de 2006. Que las publicaciones trimestrales de los citados indicadores, se harán presentando las cifras absolutas correspondientes al margen de solvencia mínima requerido, al patrimonio técnico ajustado, así como la liquidez mínima requerida y la disponibilidad de las empresas aseguradoras y reaseguradoras. </a:t>
            </a:r>
          </a:p>
          <a:p>
            <a:endParaRPr lang="es-DO" dirty="0"/>
          </a:p>
        </p:txBody>
      </p:sp>
      <p:sp>
        <p:nvSpPr>
          <p:cNvPr id="4" name="3 CuadroTexto"/>
          <p:cNvSpPr txBox="1"/>
          <p:nvPr/>
        </p:nvSpPr>
        <p:spPr>
          <a:xfrm>
            <a:off x="4788024" y="6534834"/>
            <a:ext cx="4176464" cy="646331"/>
          </a:xfrm>
          <a:prstGeom prst="rect">
            <a:avLst/>
          </a:prstGeom>
          <a:noFill/>
        </p:spPr>
        <p:txBody>
          <a:bodyPr wrap="square" rtlCol="0">
            <a:spAutoFit/>
          </a:bodyPr>
          <a:lstStyle/>
          <a:p>
            <a:r>
              <a:rPr lang="es-DO" dirty="0" smtClean="0">
                <a:solidFill>
                  <a:schemeClr val="accent2">
                    <a:lumMod val="95000"/>
                  </a:schemeClr>
                </a:solidFill>
                <a:latin typeface="Arabic Typesetting" pitchFamily="66" charset="-78"/>
                <a:cs typeface="Arabic Typesetting" pitchFamily="66" charset="-78"/>
              </a:rPr>
              <a:t>  Superintendencia de Seguros de la República Dominicana </a:t>
            </a:r>
          </a:p>
          <a:p>
            <a:endParaRPr lang="es-DO" dirty="0"/>
          </a:p>
        </p:txBody>
      </p:sp>
      <p:sp>
        <p:nvSpPr>
          <p:cNvPr id="5" name="2 Título"/>
          <p:cNvSpPr>
            <a:spLocks noGrp="1"/>
          </p:cNvSpPr>
          <p:nvPr>
            <p:ph type="title"/>
          </p:nvPr>
        </p:nvSpPr>
        <p:spPr>
          <a:xfrm>
            <a:off x="457200" y="274638"/>
            <a:ext cx="8229600" cy="1143000"/>
          </a:xfrm>
        </p:spPr>
        <p:txBody>
          <a:bodyPr>
            <a:normAutofit fontScale="90000"/>
          </a:bodyPr>
          <a:lstStyle/>
          <a:p>
            <a:pPr algn="ctr"/>
            <a:r>
              <a:rPr lang="es-DO" dirty="0" smtClean="0">
                <a:effectLst/>
              </a:rPr>
              <a:t>Resoluciones </a:t>
            </a:r>
            <a:br>
              <a:rPr lang="es-DO" dirty="0" smtClean="0">
                <a:effectLst/>
              </a:rPr>
            </a:br>
            <a:r>
              <a:rPr lang="es-DO" dirty="0" smtClean="0">
                <a:effectLst/>
              </a:rPr>
              <a:t>Superintendencia de Seguros </a:t>
            </a:r>
            <a:endParaRPr lang="es-DO" dirty="0">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1639341"/>
            <a:ext cx="8208912" cy="4525963"/>
          </a:xfrm>
        </p:spPr>
        <p:txBody>
          <a:bodyPr>
            <a:normAutofit fontScale="85000" lnSpcReduction="10000"/>
          </a:bodyPr>
          <a:lstStyle/>
          <a:p>
            <a:pPr algn="just"/>
            <a:r>
              <a:rPr lang="es-DO" b="1" dirty="0" smtClean="0">
                <a:latin typeface="Century Gothic" pitchFamily="34" charset="0"/>
              </a:rPr>
              <a:t>No.01-2006: </a:t>
            </a:r>
            <a:r>
              <a:rPr lang="es-DO" dirty="0" smtClean="0">
                <a:latin typeface="Century Gothic" pitchFamily="34" charset="0"/>
              </a:rPr>
              <a:t>Dispone la autorización de los aseguradores no radicados en el país estableciendo un mínimo en las calificaciones otorgadas por las Agencias Calificadoras Internacionales, que deberán acreditar las entidades del exterior para obtener su registro, dada en fecha 02 de marzo de 2006.</a:t>
            </a:r>
          </a:p>
          <a:p>
            <a:endParaRPr lang="es-DO" dirty="0" smtClean="0">
              <a:latin typeface="Century Gothic" pitchFamily="34" charset="0"/>
            </a:endParaRPr>
          </a:p>
          <a:p>
            <a:pPr algn="just"/>
            <a:r>
              <a:rPr lang="es-DO" b="1" dirty="0" smtClean="0">
                <a:latin typeface="Century Gothic" pitchFamily="34" charset="0"/>
              </a:rPr>
              <a:t>No.002-2003: </a:t>
            </a:r>
            <a:r>
              <a:rPr lang="es-DO" dirty="0" smtClean="0">
                <a:latin typeface="Century Gothic" pitchFamily="34" charset="0"/>
              </a:rPr>
              <a:t>Aprobar  las tarifas de primas que podrán suscribir las compañías aseguradoras para la expedición de pólizas sobre seguro obligatorio de vehículos de motor a los viajeros procedentes del exterior que ingresen temporalmente al territorio nacional, dada en fecha 04 de marzo de 2003.</a:t>
            </a:r>
          </a:p>
          <a:p>
            <a:endParaRPr lang="es-DO" dirty="0"/>
          </a:p>
        </p:txBody>
      </p:sp>
      <p:sp>
        <p:nvSpPr>
          <p:cNvPr id="4" name="3 CuadroTexto"/>
          <p:cNvSpPr txBox="1"/>
          <p:nvPr/>
        </p:nvSpPr>
        <p:spPr>
          <a:xfrm>
            <a:off x="4788024" y="6534834"/>
            <a:ext cx="4176464" cy="646331"/>
          </a:xfrm>
          <a:prstGeom prst="rect">
            <a:avLst/>
          </a:prstGeom>
          <a:noFill/>
        </p:spPr>
        <p:txBody>
          <a:bodyPr wrap="square" rtlCol="0">
            <a:spAutoFit/>
          </a:bodyPr>
          <a:lstStyle/>
          <a:p>
            <a:r>
              <a:rPr lang="es-DO" dirty="0" smtClean="0">
                <a:solidFill>
                  <a:schemeClr val="accent2">
                    <a:lumMod val="95000"/>
                  </a:schemeClr>
                </a:solidFill>
                <a:latin typeface="Arabic Typesetting" pitchFamily="66" charset="-78"/>
                <a:cs typeface="Arabic Typesetting" pitchFamily="66" charset="-78"/>
              </a:rPr>
              <a:t>  Superintendencia de Seguros de la República Dominicana </a:t>
            </a:r>
          </a:p>
          <a:p>
            <a:endParaRPr lang="es-DO" dirty="0"/>
          </a:p>
        </p:txBody>
      </p:sp>
      <p:sp>
        <p:nvSpPr>
          <p:cNvPr id="6" name="2 Título"/>
          <p:cNvSpPr>
            <a:spLocks noGrp="1"/>
          </p:cNvSpPr>
          <p:nvPr>
            <p:ph type="title"/>
          </p:nvPr>
        </p:nvSpPr>
        <p:spPr>
          <a:xfrm>
            <a:off x="457200" y="274638"/>
            <a:ext cx="8229600" cy="1143000"/>
          </a:xfrm>
        </p:spPr>
        <p:txBody>
          <a:bodyPr>
            <a:normAutofit fontScale="90000"/>
          </a:bodyPr>
          <a:lstStyle/>
          <a:p>
            <a:pPr algn="ctr"/>
            <a:r>
              <a:rPr lang="es-DO" dirty="0" smtClean="0">
                <a:effectLst/>
              </a:rPr>
              <a:t>Resoluciones </a:t>
            </a:r>
            <a:br>
              <a:rPr lang="es-DO" dirty="0" smtClean="0">
                <a:effectLst/>
              </a:rPr>
            </a:br>
            <a:r>
              <a:rPr lang="es-DO" dirty="0" smtClean="0">
                <a:effectLst/>
              </a:rPr>
              <a:t>Superintendencia de Seguros </a:t>
            </a:r>
            <a:endParaRPr lang="es-DO" dirty="0">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Personalizado 5">
      <a:dk1>
        <a:srgbClr val="000000"/>
      </a:dk1>
      <a:lt1>
        <a:srgbClr val="FFFFFF"/>
      </a:lt1>
      <a:dk2>
        <a:srgbClr val="C00000"/>
      </a:dk2>
      <a:lt2>
        <a:srgbClr val="FFFFFF"/>
      </a:lt2>
      <a:accent1>
        <a:srgbClr val="23253C"/>
      </a:accent1>
      <a:accent2>
        <a:srgbClr val="FFFFFF"/>
      </a:accent2>
      <a:accent3>
        <a:srgbClr val="000000"/>
      </a:accent3>
      <a:accent4>
        <a:srgbClr val="000000"/>
      </a:accent4>
      <a:accent5>
        <a:srgbClr val="000000"/>
      </a:accent5>
      <a:accent6>
        <a:srgbClr val="000000"/>
      </a:accent6>
      <a:hlink>
        <a:srgbClr val="000000"/>
      </a:hlink>
      <a:folHlink>
        <a:srgbClr val="000000"/>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770</TotalTime>
  <Words>1226</Words>
  <Application>Microsoft Office PowerPoint</Application>
  <PresentationFormat>Presentación en pantalla (4:3)</PresentationFormat>
  <Paragraphs>128</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Concurrencia</vt:lpstr>
      <vt:lpstr>Tendencias en la regulación: cambios recientes en la regulación y supervisión en República Dominicana </vt:lpstr>
      <vt:lpstr>Estructura y Desempeño. Entorno Legal e Institucional, Supervisión y Regulación. </vt:lpstr>
      <vt:lpstr>Diapositiva 3</vt:lpstr>
      <vt:lpstr>DR-CAFTA Propuesta de modificación </vt:lpstr>
      <vt:lpstr>Compromiso de la Superintendencia ante el DR-CAFTA</vt:lpstr>
      <vt:lpstr>Reaseguro </vt:lpstr>
      <vt:lpstr>Resoluciones  Superintendencia de Seguros </vt:lpstr>
      <vt:lpstr>Resoluciones  Superintendencia de Seguros </vt:lpstr>
      <vt:lpstr>Resoluciones  Superintendencia de Seguros </vt:lpstr>
      <vt:lpstr>Resoluciones  Superintendencia de Seguros </vt:lpstr>
      <vt:lpstr>Supervisión en República Dominicana </vt:lpstr>
      <vt:lpstr>Supervisión en República Dominicana </vt:lpstr>
      <vt:lpstr>Supervisión en República Dominicana </vt:lpstr>
      <vt:lpstr>Puntos de Inspección para aseguradoras y reaseguradoras </vt:lpstr>
      <vt:lpstr>Diapositiva 15</vt:lpstr>
      <vt:lpstr>Muchas 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cp:lastModifiedBy>
  <cp:revision>71</cp:revision>
  <dcterms:created xsi:type="dcterms:W3CDTF">2015-03-26T13:51:30Z</dcterms:created>
  <dcterms:modified xsi:type="dcterms:W3CDTF">2015-04-01T14:49:14Z</dcterms:modified>
</cp:coreProperties>
</file>