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0" r:id="rId2"/>
    <p:sldId id="261" r:id="rId3"/>
    <p:sldId id="315" r:id="rId4"/>
    <p:sldId id="316" r:id="rId5"/>
    <p:sldId id="318" r:id="rId6"/>
    <p:sldId id="299" r:id="rId7"/>
    <p:sldId id="300" r:id="rId8"/>
    <p:sldId id="310" r:id="rId9"/>
    <p:sldId id="311" r:id="rId10"/>
    <p:sldId id="312" r:id="rId11"/>
    <p:sldId id="301" r:id="rId12"/>
    <p:sldId id="302" r:id="rId13"/>
    <p:sldId id="303" r:id="rId14"/>
    <p:sldId id="304" r:id="rId15"/>
    <p:sldId id="305" r:id="rId16"/>
    <p:sldId id="306" r:id="rId17"/>
    <p:sldId id="307" r:id="rId18"/>
    <p:sldId id="308" r:id="rId19"/>
    <p:sldId id="309" r:id="rId20"/>
    <p:sldId id="262" r:id="rId21"/>
  </p:sldIdLst>
  <p:sldSz cx="9144000" cy="6858000" type="screen4x3"/>
  <p:notesSz cx="6797675" cy="9928225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ECF1F8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vertBarState="maximized">
    <p:restoredLeft sz="22880" autoAdjust="0"/>
    <p:restoredTop sz="94660"/>
  </p:normalViewPr>
  <p:slideViewPr>
    <p:cSldViewPr>
      <p:cViewPr varScale="1">
        <p:scale>
          <a:sx n="46" d="100"/>
          <a:sy n="46" d="100"/>
        </p:scale>
        <p:origin x="-749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F27797-54C6-4D4D-8CE3-D6AE0F0E017A}" type="datetimeFigureOut">
              <a:rPr lang="en-US" smtClean="0"/>
              <a:t>4/15/2015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EE77A4-544C-41B6-B338-145A3F7C09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42877926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5499242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062495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35242394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199902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1088932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084495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87145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7047786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3327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6422447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DAA03C-9C22-4AD6-9A16-20169AAA1FBC}" type="datetimeFigureOut">
              <a:rPr lang="es-AR" smtClean="0"/>
              <a:pPr/>
              <a:t>15/04/2015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07E1CD-A57E-40F1-9E7C-C88751C2FE76}" type="slidenum">
              <a:rPr lang="es-AR" smtClean="0"/>
              <a:pPr/>
              <a:t>‹#›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xmlns="" val="2366784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2 Imagen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187" t="18470" r="1211" b="24240"/>
          <a:stretch/>
        </p:blipFill>
        <p:spPr>
          <a:xfrm>
            <a:off x="0" y="0"/>
            <a:ext cx="9144000" cy="6852819"/>
          </a:xfrm>
          <a:prstGeom prst="rect">
            <a:avLst/>
          </a:prstGeom>
        </p:spPr>
      </p:pic>
      <p:pic>
        <p:nvPicPr>
          <p:cNvPr id="6" name="5 Imagen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743" b="61102"/>
          <a:stretch/>
        </p:blipFill>
        <p:spPr>
          <a:xfrm>
            <a:off x="0" y="188640"/>
            <a:ext cx="9144000" cy="251025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6 CuadroTexto"/>
          <p:cNvSpPr txBox="1"/>
          <p:nvPr/>
        </p:nvSpPr>
        <p:spPr>
          <a:xfrm>
            <a:off x="4499992" y="5229200"/>
            <a:ext cx="4464496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AR" sz="2400" b="1" dirty="0" smtClean="0">
                <a:solidFill>
                  <a:schemeClr val="bg1"/>
                </a:solidFill>
              </a:rPr>
              <a:t>ARMANDO VERGILIO</a:t>
            </a:r>
          </a:p>
          <a:p>
            <a:pPr algn="r"/>
            <a:r>
              <a:rPr lang="es-AR" b="1" dirty="0" smtClean="0">
                <a:solidFill>
                  <a:schemeClr val="bg1"/>
                </a:solidFill>
              </a:rPr>
              <a:t>Presidente  da COPAPROSE – </a:t>
            </a:r>
          </a:p>
          <a:p>
            <a:pPr algn="r"/>
            <a:r>
              <a:rPr lang="es-AR" sz="2000" b="1" dirty="0" smtClean="0">
                <a:solidFill>
                  <a:schemeClr val="bg1"/>
                </a:solidFill>
              </a:rPr>
              <a:t>Abril de 2015</a:t>
            </a:r>
            <a:endParaRPr lang="es-AR" sz="2000" b="1" dirty="0">
              <a:solidFill>
                <a:schemeClr val="bg1"/>
              </a:soli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600200" y="2819400"/>
            <a:ext cx="6477000" cy="2333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pt-BR" sz="2400" b="1" dirty="0" smtClean="0"/>
          </a:p>
          <a:p>
            <a:endParaRPr lang="pt-BR" sz="2400" b="1" dirty="0"/>
          </a:p>
          <a:p>
            <a:endParaRPr lang="pt-BR" sz="2400" b="1" dirty="0" smtClean="0"/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sz="2400" b="1" dirty="0" smtClean="0"/>
              <a:t>XVI </a:t>
            </a:r>
            <a:r>
              <a:rPr lang="pt-BR" sz="2400" b="1" dirty="0"/>
              <a:t>Conferencia sobre </a:t>
            </a:r>
            <a:r>
              <a:rPr lang="pt-BR" sz="2400" b="1" dirty="0" err="1"/>
              <a:t>Regulación</a:t>
            </a:r>
            <a:r>
              <a:rPr lang="pt-BR" sz="2400" b="1" dirty="0"/>
              <a:t> y </a:t>
            </a:r>
            <a:r>
              <a:rPr lang="pt-BR" sz="2400" b="1" dirty="0" err="1"/>
              <a:t>Supervisión</a:t>
            </a:r>
            <a:r>
              <a:rPr lang="pt-BR" sz="2400" b="1" dirty="0"/>
              <a:t> de Seguros </a:t>
            </a:r>
            <a:r>
              <a:rPr lang="pt-BR" sz="2400" b="1" dirty="0" err="1"/>
              <a:t>en</a:t>
            </a:r>
            <a:r>
              <a:rPr lang="pt-BR" sz="2400" b="1" dirty="0"/>
              <a:t> América Latina IAIS-ASSAL </a:t>
            </a:r>
            <a:endParaRPr lang="pt-BR" sz="2400" b="1" dirty="0" smtClean="0"/>
          </a:p>
          <a:p>
            <a:endParaRPr lang="pt-BR" sz="2400" b="1" dirty="0" smtClean="0"/>
          </a:p>
          <a:p>
            <a:r>
              <a:rPr lang="es-ES" sz="2400" b="1" dirty="0"/>
              <a:t>Sesión 10.- Conducta de </a:t>
            </a:r>
            <a:r>
              <a:rPr lang="es-ES" sz="2400" b="1" dirty="0" smtClean="0"/>
              <a:t>mercado</a:t>
            </a:r>
          </a:p>
          <a:p>
            <a:endParaRPr lang="es-ES" sz="2400" dirty="0"/>
          </a:p>
          <a:p>
            <a:r>
              <a:rPr lang="es-ES" sz="2400" b="1" dirty="0"/>
              <a:t>PBS 19: Conducción del </a:t>
            </a:r>
            <a:r>
              <a:rPr lang="es-ES" sz="2400" b="1" dirty="0" smtClean="0"/>
              <a:t>negocio </a:t>
            </a:r>
            <a:r>
              <a:rPr lang="es-ES" sz="2400" dirty="0"/>
              <a:t>	</a:t>
            </a:r>
          </a:p>
          <a:p>
            <a:endParaRPr lang="pt-BR" sz="2400" b="1" dirty="0" smtClean="0"/>
          </a:p>
          <a:p>
            <a:endParaRPr lang="pt-BR" sz="2400" b="1" dirty="0" smtClean="0"/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7162414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92"/>
    </mc:Choice>
    <mc:Fallback>
      <p:transition spd="slow" advTm="1409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ORGANIZACIONES DE AUTORREGULACIÓN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400" dirty="0" err="1"/>
          </a:p>
          <a:p>
            <a:r>
              <a:rPr lang="es-ES" sz="2400" b="1" dirty="0"/>
              <a:t>Incluso cuando una </a:t>
            </a:r>
            <a:r>
              <a:rPr lang="es-ES" sz="2400" b="1" dirty="0" smtClean="0"/>
              <a:t>organización </a:t>
            </a:r>
            <a:r>
              <a:rPr lang="es-ES" sz="2400" b="1" dirty="0" err="1" smtClean="0"/>
              <a:t>autorreguladora</a:t>
            </a:r>
            <a:r>
              <a:rPr lang="es-ES" sz="2400" b="1" dirty="0" smtClean="0"/>
              <a:t> comparte la responsabilidad fiscalizadora, </a:t>
            </a:r>
            <a:r>
              <a:rPr lang="es-ES" sz="2400" b="1" dirty="0"/>
              <a:t>el supervisor no debe abdicar de su responsabilidad general de </a:t>
            </a:r>
            <a:r>
              <a:rPr lang="es-ES" sz="2400" b="1" dirty="0" smtClean="0"/>
              <a:t>supervisión.</a:t>
            </a:r>
            <a:endParaRPr lang="es-ES" sz="2400" b="1" dirty="0"/>
          </a:p>
          <a:p>
            <a:endParaRPr lang="es-ES" sz="2400" dirty="0"/>
          </a:p>
          <a:p>
            <a:r>
              <a:rPr lang="pt-BR" dirty="0" smtClean="0"/>
              <a:t>Mesmo </a:t>
            </a:r>
            <a:r>
              <a:rPr lang="pt-BR" dirty="0"/>
              <a:t>quando uma OAR compartilha parte da responsabilidade fiscal, o supervisor não deve abdicar de sua responsabilidade global pela </a:t>
            </a:r>
            <a:r>
              <a:rPr lang="pt-BR" dirty="0" smtClean="0"/>
              <a:t>supervisão.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036310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029"/>
    </mc:Choice>
    <mc:Fallback>
      <p:transition spd="slow" advTm="3029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LA MISIÓN DE COPAPROSE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COPAPROSE actúa para evaluar los </a:t>
            </a:r>
            <a:r>
              <a:rPr lang="es-ES" sz="2400" b="1" dirty="0" smtClean="0"/>
              <a:t>principios, </a:t>
            </a:r>
            <a:r>
              <a:rPr lang="es-ES" sz="2400" b="1" dirty="0"/>
              <a:t>las recomendaciones necesarias y </a:t>
            </a:r>
            <a:r>
              <a:rPr lang="es-ES" sz="2400" b="1" dirty="0" smtClean="0"/>
              <a:t>para ayudar </a:t>
            </a:r>
            <a:r>
              <a:rPr lang="es-ES" sz="2400" b="1" dirty="0"/>
              <a:t>a los productores e intermediarios </a:t>
            </a:r>
            <a:r>
              <a:rPr lang="es-ES" sz="2400" b="1" dirty="0" smtClean="0"/>
              <a:t>a </a:t>
            </a:r>
            <a:r>
              <a:rPr lang="es-ES" sz="2400" b="1" dirty="0"/>
              <a:t>conocer y ejecutar correctamente estos parámetros</a:t>
            </a:r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dirty="0"/>
              <a:t>COPAPROSE atua no sentido de avaliar os princípios, realizar as devidas recomendações e ajudar </a:t>
            </a:r>
            <a:r>
              <a:rPr lang="pt-BR" dirty="0" smtClean="0"/>
              <a:t>produtores e corretores </a:t>
            </a:r>
            <a:r>
              <a:rPr lang="pt-BR" dirty="0"/>
              <a:t>a cumprirem e executar adequadamente tais </a:t>
            </a:r>
            <a:r>
              <a:rPr lang="pt-BR" dirty="0" smtClean="0"/>
              <a:t>parâmetros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418387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904"/>
    </mc:Choice>
    <mc:Fallback>
      <p:transition spd="slow" advTm="904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AUTORREGULACIÓN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COPAPROSE ve </a:t>
            </a:r>
            <a:r>
              <a:rPr lang="es-ES" sz="2400" b="1" dirty="0" smtClean="0"/>
              <a:t>como práctica esencial e impostergable, la autorregulación de </a:t>
            </a:r>
            <a:r>
              <a:rPr lang="es-ES" sz="2400" b="1" dirty="0"/>
              <a:t>la actividad desarrollada por los productores y corredores</a:t>
            </a:r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dirty="0"/>
              <a:t>COPAPROSE vê como prática indispensável e mesmo inadiável a </a:t>
            </a:r>
            <a:r>
              <a:rPr lang="pt-BR" dirty="0" err="1"/>
              <a:t>autorregulação</a:t>
            </a:r>
            <a:r>
              <a:rPr lang="pt-BR" dirty="0"/>
              <a:t> da atividade exercida por produtores e corretores</a:t>
            </a:r>
          </a:p>
        </p:txBody>
      </p:sp>
    </p:spTree>
    <p:extLst>
      <p:ext uri="{BB962C8B-B14F-4D97-AF65-F5344CB8AC3E}">
        <p14:creationId xmlns:p14="http://schemas.microsoft.com/office/powerpoint/2010/main" xmlns="" val="39903944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236"/>
    </mc:Choice>
    <mc:Fallback>
      <p:transition spd="slow" advTm="1236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       MISIÓN IMPOSIBLE</a:t>
            </a:r>
            <a:endParaRPr lang="pt-BR" sz="2400" dirty="0"/>
          </a:p>
          <a:p>
            <a:pPr algn="ctr"/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Es imposible </a:t>
            </a:r>
            <a:r>
              <a:rPr lang="es-ES" sz="2400" b="1" dirty="0" smtClean="0"/>
              <a:t>para los </a:t>
            </a:r>
            <a:r>
              <a:rPr lang="es-ES" sz="2400" b="1" dirty="0"/>
              <a:t>reguladores nacionales </a:t>
            </a:r>
            <a:r>
              <a:rPr lang="es-ES" sz="2400" b="1" dirty="0" smtClean="0"/>
              <a:t>supervisar </a:t>
            </a:r>
            <a:r>
              <a:rPr lang="es-ES" sz="2400" b="1" dirty="0"/>
              <a:t>y regular un segmento </a:t>
            </a:r>
            <a:r>
              <a:rPr lang="es-ES" sz="2400" b="1" dirty="0" smtClean="0"/>
              <a:t>que tiene como característica marcada una gran </a:t>
            </a:r>
            <a:r>
              <a:rPr lang="es-ES" sz="2400" b="1" dirty="0" smtClean="0">
                <a:solidFill>
                  <a:schemeClr val="bg1">
                    <a:lumMod val="95000"/>
                  </a:schemeClr>
                </a:solidFill>
              </a:rPr>
              <a:t>multiplicidad</a:t>
            </a:r>
            <a:endParaRPr lang="es-ES" sz="2400" b="1" dirty="0">
              <a:solidFill>
                <a:schemeClr val="bg1">
                  <a:lumMod val="95000"/>
                </a:schemeClr>
              </a:solidFill>
            </a:endParaRPr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dirty="0" smtClean="0"/>
              <a:t>É impossível </a:t>
            </a:r>
            <a:r>
              <a:rPr lang="pt-BR" dirty="0"/>
              <a:t>para os órgãos reguladores nacionais fiscalizar e regular um segmento que tem como característica marcante a grande capilaridade</a:t>
            </a:r>
          </a:p>
        </p:txBody>
      </p:sp>
    </p:spTree>
    <p:extLst>
      <p:ext uri="{BB962C8B-B14F-4D97-AF65-F5344CB8AC3E}">
        <p14:creationId xmlns:p14="http://schemas.microsoft.com/office/powerpoint/2010/main" xmlns="" val="27870537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581"/>
    </mc:Choice>
    <mc:Fallback>
      <p:transition spd="slow" advTm="1581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PROPUESTA</a:t>
            </a:r>
            <a:endParaRPr lang="pt-BR" sz="2400" dirty="0"/>
          </a:p>
          <a:p>
            <a:pPr algn="ctr"/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COPAPROSE sugiere que los reguladores de todos los países aquí representados </a:t>
            </a:r>
            <a:r>
              <a:rPr lang="es-ES" sz="2400" b="1" dirty="0" smtClean="0"/>
              <a:t>fomenten </a:t>
            </a:r>
            <a:r>
              <a:rPr lang="es-ES" sz="2400" b="1" dirty="0"/>
              <a:t>o </a:t>
            </a:r>
            <a:r>
              <a:rPr lang="es-ES" sz="2400" b="1" dirty="0" smtClean="0"/>
              <a:t>faciliten </a:t>
            </a:r>
            <a:r>
              <a:rPr lang="es-ES" sz="2400" b="1" dirty="0"/>
              <a:t>la creación de </a:t>
            </a:r>
            <a:r>
              <a:rPr lang="es-ES" sz="2400" b="1" dirty="0" smtClean="0"/>
              <a:t>la autorregulación</a:t>
            </a:r>
            <a:endParaRPr lang="es-ES" sz="2400" b="1" dirty="0"/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dirty="0"/>
              <a:t>COPAPROSE sugere que os órgãos reguladores de todos os países aqui representados incentivem ou facilitem a criação de </a:t>
            </a:r>
            <a:r>
              <a:rPr lang="pt-BR" dirty="0" err="1" smtClean="0"/>
              <a:t>autorreguladoras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83232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24"/>
    </mc:Choice>
    <mc:Fallback>
      <p:transition spd="slow" advTm="1324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RC PROFESIONAL</a:t>
            </a:r>
            <a:endParaRPr lang="pt-BR" sz="2400" dirty="0"/>
          </a:p>
          <a:p>
            <a:pPr algn="ctr"/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FENACOR propone que la </a:t>
            </a:r>
            <a:r>
              <a:rPr lang="es-ES" sz="2400" b="1" dirty="0" smtClean="0"/>
              <a:t>ASSAL eleve a la IAIS </a:t>
            </a:r>
            <a:r>
              <a:rPr lang="es-ES" sz="2400" b="1" dirty="0"/>
              <a:t>la propuesta de contratación obligatoria de un seguro de responsabilidad profesional para los productores y corredores de seguros</a:t>
            </a:r>
          </a:p>
          <a:p>
            <a:endParaRPr lang="pt-BR" sz="2400" b="1" dirty="0" smtClean="0"/>
          </a:p>
          <a:p>
            <a:endParaRPr lang="pt-BR" sz="2400" b="1" dirty="0" smtClean="0"/>
          </a:p>
          <a:p>
            <a:r>
              <a:rPr lang="pt-BR" dirty="0"/>
              <a:t>FENACOR propõe que a ASSAL leve para a IAIS a proposta de obrigatoriedade da contratação do seguro de Responsabilidade Civil Profissional </a:t>
            </a:r>
            <a:r>
              <a:rPr lang="pt-BR" dirty="0" smtClean="0"/>
              <a:t>para </a:t>
            </a:r>
            <a:r>
              <a:rPr lang="pt-BR" dirty="0"/>
              <a:t>produtores e corretores de seguros</a:t>
            </a:r>
          </a:p>
        </p:txBody>
      </p:sp>
    </p:spTree>
    <p:extLst>
      <p:ext uri="{BB962C8B-B14F-4D97-AF65-F5344CB8AC3E}">
        <p14:creationId xmlns:p14="http://schemas.microsoft.com/office/powerpoint/2010/main" xmlns="" val="2081857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324"/>
    </mc:Choice>
    <mc:Fallback>
      <p:transition spd="slow" advTm="1324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              VALOR ASEGURADO</a:t>
            </a:r>
            <a:endParaRPr lang="pt-BR" sz="2400" dirty="0"/>
          </a:p>
          <a:p>
            <a:pPr algn="ctr"/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/>
              <a:t>El valor de la cobertura debe </a:t>
            </a:r>
            <a:r>
              <a:rPr lang="es-ES" sz="2400" b="1" dirty="0"/>
              <a:t>establecerse en función del volumen de las transacciones y los pasivos asumidos por el profesional</a:t>
            </a:r>
          </a:p>
          <a:p>
            <a:endParaRPr lang="pt-BR" sz="2400" b="1" dirty="0" smtClean="0"/>
          </a:p>
          <a:p>
            <a:endParaRPr lang="pt-BR" sz="2400" b="1" dirty="0" smtClean="0"/>
          </a:p>
          <a:p>
            <a:r>
              <a:rPr lang="pt-BR" dirty="0" smtClean="0"/>
              <a:t>Valor </a:t>
            </a:r>
            <a:r>
              <a:rPr lang="pt-BR" dirty="0"/>
              <a:t>de cobertura </a:t>
            </a:r>
            <a:r>
              <a:rPr lang="pt-BR" dirty="0" smtClean="0"/>
              <a:t>deve ser </a:t>
            </a:r>
            <a:r>
              <a:rPr lang="pt-BR" dirty="0"/>
              <a:t>estipulado em função do volume das operações realizadas e de responsabilidades assumidas pelo profissional</a:t>
            </a:r>
          </a:p>
        </p:txBody>
      </p:sp>
    </p:spTree>
    <p:extLst>
      <p:ext uri="{BB962C8B-B14F-4D97-AF65-F5344CB8AC3E}">
        <p14:creationId xmlns:p14="http://schemas.microsoft.com/office/powerpoint/2010/main" xmlns="" val="66409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114"/>
    </mc:Choice>
    <mc:Fallback>
      <p:transition spd="slow" advTm="1114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   CENTRARSE EN EL   CONSUMIDOR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Las propuestas tienen por objeto facilitar la plena satisfacción de los deseos y necesidades del consumidor</a:t>
            </a:r>
            <a:endParaRPr lang="pt-BR" sz="2400" b="1" dirty="0" smtClean="0"/>
          </a:p>
          <a:p>
            <a:endParaRPr lang="pt-BR" sz="2400" b="1" dirty="0" smtClean="0"/>
          </a:p>
          <a:p>
            <a:r>
              <a:rPr lang="pt-BR" dirty="0"/>
              <a:t>P</a:t>
            </a:r>
            <a:r>
              <a:rPr lang="pt-BR" dirty="0" smtClean="0"/>
              <a:t>ropostas têm o objetivo </a:t>
            </a:r>
            <a:r>
              <a:rPr lang="pt-BR" dirty="0"/>
              <a:t>de facilitar o pleno atendimento dos anseios e necessidades </a:t>
            </a:r>
            <a:r>
              <a:rPr lang="pt-BR" dirty="0" smtClean="0"/>
              <a:t>do consumidor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5370208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772"/>
    </mc:Choice>
    <mc:Fallback>
      <p:transition spd="slow" advTm="1772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   ECONOMIA X SEGUROS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 smtClean="0"/>
              <a:t>Encuesta de FENACOR: 59</a:t>
            </a:r>
            <a:r>
              <a:rPr lang="es-ES" sz="2400" b="1" dirty="0"/>
              <a:t>% de los </a:t>
            </a:r>
            <a:r>
              <a:rPr lang="es-ES" sz="2400" b="1" dirty="0" smtClean="0"/>
              <a:t>corredores de seguros temen que haya un desmejoramiento de la economía. Pero </a:t>
            </a:r>
            <a:r>
              <a:rPr lang="es-ES" sz="2400" b="1" dirty="0"/>
              <a:t>el 55% </a:t>
            </a:r>
            <a:r>
              <a:rPr lang="es-ES" sz="2400" b="1" dirty="0" smtClean="0"/>
              <a:t>cree </a:t>
            </a:r>
            <a:r>
              <a:rPr lang="es-ES" sz="2400" b="1" dirty="0"/>
              <a:t>que los ingresos del mercado </a:t>
            </a:r>
            <a:r>
              <a:rPr lang="es-ES" sz="2400" b="1" dirty="0" smtClean="0"/>
              <a:t>serán </a:t>
            </a:r>
            <a:r>
              <a:rPr lang="es-ES" sz="2400" b="1" dirty="0"/>
              <a:t>igual o mejor</a:t>
            </a:r>
            <a:r>
              <a:rPr lang="es-ES" sz="2400" b="1" dirty="0" smtClean="0"/>
              <a:t>.</a:t>
            </a:r>
          </a:p>
          <a:p>
            <a:endParaRPr lang="pt-BR" sz="2400" b="1" dirty="0" smtClean="0"/>
          </a:p>
          <a:p>
            <a:r>
              <a:rPr lang="pt-BR" dirty="0"/>
              <a:t>Pesquisa da FENACOR indica que 59% dos corretores </a:t>
            </a:r>
            <a:r>
              <a:rPr lang="pt-BR" dirty="0" smtClean="0"/>
              <a:t>temem </a:t>
            </a:r>
            <a:r>
              <a:rPr lang="pt-BR" dirty="0"/>
              <a:t>uma piora na economia. </a:t>
            </a:r>
            <a:r>
              <a:rPr lang="pt-BR" dirty="0" smtClean="0"/>
              <a:t>Mas</a:t>
            </a:r>
            <a:r>
              <a:rPr lang="pt-BR" dirty="0"/>
              <a:t>, 55% dos entrevistados acreditam que o faturamento do mercado </a:t>
            </a:r>
            <a:r>
              <a:rPr lang="pt-BR" dirty="0" smtClean="0"/>
              <a:t>ficará </a:t>
            </a:r>
            <a:r>
              <a:rPr lang="pt-BR" dirty="0"/>
              <a:t>igual ou melhor.</a:t>
            </a:r>
          </a:p>
        </p:txBody>
      </p:sp>
    </p:spTree>
    <p:extLst>
      <p:ext uri="{BB962C8B-B14F-4D97-AF65-F5344CB8AC3E}">
        <p14:creationId xmlns:p14="http://schemas.microsoft.com/office/powerpoint/2010/main" xmlns="" val="27157714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772"/>
    </mc:Choice>
    <mc:Fallback>
      <p:transition spd="slow" advTm="1772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   ECONOMIA X SEGUROS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dirty="0" smtClean="0"/>
              <a:t> </a:t>
            </a:r>
            <a:r>
              <a:rPr lang="es-ES" sz="2400" b="1" dirty="0"/>
              <a:t>Hay espacio para crecer, incluso </a:t>
            </a:r>
            <a:r>
              <a:rPr lang="es-ES" sz="2400" b="1" dirty="0" smtClean="0"/>
              <a:t>delante de un escenario desfavorable </a:t>
            </a:r>
            <a:r>
              <a:rPr lang="es-ES" sz="2400" b="1" dirty="0"/>
              <a:t>en la economía.</a:t>
            </a:r>
            <a:br>
              <a:rPr lang="es-ES" sz="2400" b="1" dirty="0"/>
            </a:br>
            <a:r>
              <a:rPr lang="es-ES" sz="2400" b="1" dirty="0"/>
              <a:t>Esta es una prueba más de la fuerza de la actividad de seguros en nuestros países.</a:t>
            </a:r>
          </a:p>
          <a:p>
            <a:endParaRPr lang="pt-BR" sz="2400" b="1" dirty="0" smtClean="0"/>
          </a:p>
          <a:p>
            <a:r>
              <a:rPr lang="pt-BR" dirty="0" smtClean="0"/>
              <a:t>Há </a:t>
            </a:r>
            <a:r>
              <a:rPr lang="pt-BR" dirty="0"/>
              <a:t>espaço para crescer, mesmo diante de um cenário desfavorável na economia.</a:t>
            </a:r>
          </a:p>
          <a:p>
            <a:r>
              <a:rPr lang="pt-BR" dirty="0"/>
              <a:t>Essa é mais uma prova da pujança da atividade de seguros em nossos países.</a:t>
            </a:r>
          </a:p>
        </p:txBody>
      </p:sp>
    </p:spTree>
    <p:extLst>
      <p:ext uri="{BB962C8B-B14F-4D97-AF65-F5344CB8AC3E}">
        <p14:creationId xmlns:p14="http://schemas.microsoft.com/office/powerpoint/2010/main" xmlns="" val="662720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772"/>
    </mc:Choice>
    <mc:Fallback>
      <p:transition spd="slow" advTm="1772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WINSTON CHURCHILL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b="1" dirty="0" smtClean="0"/>
              <a:t>SI FUERA POSIBLE, ESCRIBIRÍA LA PALABRA “SEGURO </a:t>
            </a:r>
            <a:r>
              <a:rPr lang="es-ES" sz="2400" b="1" dirty="0"/>
              <a:t>" </a:t>
            </a:r>
            <a:r>
              <a:rPr lang="es-ES" sz="2400" b="1" dirty="0" smtClean="0"/>
              <a:t>EN EL </a:t>
            </a:r>
            <a:r>
              <a:rPr lang="es-ES" sz="2400" b="1" dirty="0"/>
              <a:t>UMBRAL DE CADA </a:t>
            </a:r>
            <a:r>
              <a:rPr lang="es-ES" sz="2400" b="1" dirty="0" smtClean="0"/>
              <a:t>PUERTA Y DELANTE DE CADA HOMBRE</a:t>
            </a:r>
          </a:p>
          <a:p>
            <a:pPr algn="ctr"/>
            <a:endParaRPr lang="es-ES" b="1" dirty="0"/>
          </a:p>
          <a:p>
            <a:pPr algn="ctr"/>
            <a:endParaRPr lang="es-ES" b="1" dirty="0" smtClean="0"/>
          </a:p>
          <a:p>
            <a:pPr algn="ctr"/>
            <a:endParaRPr lang="pt-BR" b="1" dirty="0" smtClean="0"/>
          </a:p>
          <a:p>
            <a:pPr algn="ctr"/>
            <a:r>
              <a:rPr lang="pt-BR" dirty="0" smtClean="0"/>
              <a:t>SE FOSSE POSSÍVEL, ESCREVERIA A PALAVRA “SEGUROS” NO UMBRAL DE CADA PORTA E DIANTE DE CADA HOMEM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2914633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8699"/>
    </mc:Choice>
    <mc:Fallback>
      <p:transition spd="slow" advTm="8699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2" name="Retângulo 1"/>
          <p:cNvSpPr/>
          <p:nvPr/>
        </p:nvSpPr>
        <p:spPr>
          <a:xfrm>
            <a:off x="533400" y="1524000"/>
            <a:ext cx="5791200" cy="381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 smtClean="0"/>
          </a:p>
          <a:p>
            <a:pPr algn="ctr"/>
            <a:endParaRPr lang="pt-BR" sz="3000" b="1" dirty="0"/>
          </a:p>
          <a:p>
            <a:pPr algn="ctr"/>
            <a:r>
              <a:rPr lang="pt-BR" sz="3000" b="1" dirty="0" smtClean="0"/>
              <a:t>MUCHAS GRACIAS!</a:t>
            </a:r>
          </a:p>
          <a:p>
            <a:pPr algn="ctr"/>
            <a:endParaRPr lang="pt-BR" dirty="0"/>
          </a:p>
          <a:p>
            <a:pPr algn="ctr"/>
            <a:endParaRPr lang="pt-BR" sz="2400" b="1" dirty="0" smtClean="0"/>
          </a:p>
          <a:p>
            <a:pPr algn="ctr"/>
            <a:r>
              <a:rPr lang="pt-BR" sz="2400" b="1" dirty="0" smtClean="0"/>
              <a:t>Muito obrigado!</a:t>
            </a:r>
            <a:endParaRPr lang="pt-BR" sz="2400" b="1" dirty="0"/>
          </a:p>
        </p:txBody>
      </p:sp>
    </p:spTree>
    <p:extLst>
      <p:ext uri="{BB962C8B-B14F-4D97-AF65-F5344CB8AC3E}">
        <p14:creationId xmlns:p14="http://schemas.microsoft.com/office/powerpoint/2010/main" xmlns="" val="375964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2443"/>
    </mc:Choice>
    <mc:Fallback>
      <p:transition spd="slow" advTm="2443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INTRODUCCIÓN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400" dirty="0" smtClean="0">
                <a:solidFill>
                  <a:schemeClr val="bg1"/>
                </a:solidFill>
              </a:rPr>
              <a:t>Intermediarios: el </a:t>
            </a:r>
            <a:r>
              <a:rPr lang="en-GB" sz="2400" dirty="0" err="1" smtClean="0">
                <a:solidFill>
                  <a:schemeClr val="bg1"/>
                </a:solidFill>
              </a:rPr>
              <a:t>rostro</a:t>
            </a:r>
            <a:r>
              <a:rPr lang="en-GB" sz="2400" dirty="0" smtClean="0">
                <a:solidFill>
                  <a:schemeClr val="bg1"/>
                </a:solidFill>
              </a:rPr>
              <a:t> del sector </a:t>
            </a:r>
            <a:r>
              <a:rPr lang="en-GB" sz="2400" dirty="0" err="1" smtClean="0">
                <a:solidFill>
                  <a:schemeClr val="bg1"/>
                </a:solidFill>
              </a:rPr>
              <a:t>asegurador</a:t>
            </a:r>
            <a:r>
              <a:rPr lang="en-GB" sz="2400" dirty="0" smtClean="0">
                <a:solidFill>
                  <a:schemeClr val="bg1"/>
                </a:solidFill>
              </a:rPr>
              <a:t> </a:t>
            </a:r>
          </a:p>
          <a:p>
            <a:pPr marL="681038" lvl="1" indent="-398463">
              <a:buFont typeface="Wingdings" pitchFamily="2" charset="2"/>
              <a:buChar char="§"/>
            </a:pPr>
            <a:r>
              <a:rPr lang="en-GB" dirty="0" err="1" smtClean="0">
                <a:solidFill>
                  <a:schemeClr val="bg1"/>
                </a:solidFill>
              </a:rPr>
              <a:t>Principales</a:t>
            </a:r>
            <a:r>
              <a:rPr lang="en-GB" dirty="0" smtClean="0">
                <a:solidFill>
                  <a:schemeClr val="bg1"/>
                </a:solidFill>
              </a:rPr>
              <a:t> </a:t>
            </a:r>
            <a:r>
              <a:rPr lang="en-GB" dirty="0" err="1" smtClean="0">
                <a:solidFill>
                  <a:schemeClr val="bg1"/>
                </a:solidFill>
              </a:rPr>
              <a:t>canales</a:t>
            </a:r>
            <a:r>
              <a:rPr lang="en-GB" dirty="0" smtClean="0">
                <a:solidFill>
                  <a:schemeClr val="bg1"/>
                </a:solidFill>
              </a:rPr>
              <a:t> de </a:t>
            </a:r>
            <a:r>
              <a:rPr lang="en-GB" dirty="0" err="1" smtClean="0">
                <a:solidFill>
                  <a:schemeClr val="bg1"/>
                </a:solidFill>
              </a:rPr>
              <a:t>distribución</a:t>
            </a:r>
            <a:r>
              <a:rPr lang="en-GB" dirty="0" smtClean="0">
                <a:solidFill>
                  <a:schemeClr val="bg1"/>
                </a:solidFill>
              </a:rPr>
              <a:t> de los </a:t>
            </a:r>
            <a:r>
              <a:rPr lang="en-GB" dirty="0" err="1" smtClean="0">
                <a:solidFill>
                  <a:schemeClr val="bg1"/>
                </a:solidFill>
              </a:rPr>
              <a:t>productos</a:t>
            </a:r>
            <a:r>
              <a:rPr lang="en-GB" dirty="0" smtClean="0">
                <a:solidFill>
                  <a:schemeClr val="bg1"/>
                </a:solidFill>
              </a:rPr>
              <a:t> de </a:t>
            </a:r>
            <a:r>
              <a:rPr lang="en-GB" dirty="0" err="1" smtClean="0">
                <a:solidFill>
                  <a:schemeClr val="bg1"/>
                </a:solidFill>
              </a:rPr>
              <a:t>seguros</a:t>
            </a:r>
            <a:r>
              <a:rPr lang="en-GB" dirty="0" smtClean="0">
                <a:solidFill>
                  <a:schemeClr val="bg1"/>
                </a:solidFill>
              </a:rPr>
              <a:t> – un </a:t>
            </a:r>
            <a:r>
              <a:rPr lang="en-GB" dirty="0" err="1" smtClean="0">
                <a:solidFill>
                  <a:schemeClr val="bg1"/>
                </a:solidFill>
              </a:rPr>
              <a:t>rol</a:t>
            </a:r>
            <a:r>
              <a:rPr lang="en-GB" dirty="0" smtClean="0">
                <a:solidFill>
                  <a:schemeClr val="bg1"/>
                </a:solidFill>
              </a:rPr>
              <a:t> crucial</a:t>
            </a:r>
          </a:p>
          <a:p>
            <a:pPr marL="681038" lvl="1" indent="-398463">
              <a:buFont typeface="Wingdings" pitchFamily="2" charset="2"/>
              <a:buChar char="§"/>
            </a:pPr>
            <a:r>
              <a:rPr lang="en-GB" dirty="0" err="1" smtClean="0">
                <a:solidFill>
                  <a:schemeClr val="bg1"/>
                </a:solidFill>
              </a:rPr>
              <a:t>Conexión</a:t>
            </a:r>
            <a:r>
              <a:rPr lang="en-GB" dirty="0" smtClean="0">
                <a:solidFill>
                  <a:schemeClr val="bg1"/>
                </a:solidFill>
              </a:rPr>
              <a:t> entre los </a:t>
            </a:r>
            <a:r>
              <a:rPr lang="en-GB" dirty="0" err="1" smtClean="0">
                <a:solidFill>
                  <a:schemeClr val="bg1"/>
                </a:solidFill>
              </a:rPr>
              <a:t>consumidores</a:t>
            </a:r>
            <a:r>
              <a:rPr lang="en-GB" dirty="0" smtClean="0">
                <a:solidFill>
                  <a:schemeClr val="bg1"/>
                </a:solidFill>
              </a:rPr>
              <a:t> y los </a:t>
            </a:r>
            <a:r>
              <a:rPr lang="en-GB" dirty="0" err="1" smtClean="0">
                <a:solidFill>
                  <a:schemeClr val="bg1"/>
                </a:solidFill>
              </a:rPr>
              <a:t>aseguradores</a:t>
            </a:r>
            <a:endParaRPr lang="en-GB" dirty="0" smtClean="0">
              <a:solidFill>
                <a:schemeClr val="bg1"/>
              </a:solidFill>
            </a:endParaRPr>
          </a:p>
          <a:p>
            <a:pPr marL="681038" lvl="1" indent="-398463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Primera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impresión</a:t>
            </a:r>
            <a:r>
              <a:rPr lang="en-US" dirty="0" smtClean="0">
                <a:solidFill>
                  <a:schemeClr val="bg1"/>
                </a:solidFill>
              </a:rPr>
              <a:t> de los </a:t>
            </a:r>
            <a:r>
              <a:rPr lang="en-US" dirty="0" err="1" smtClean="0">
                <a:solidFill>
                  <a:schemeClr val="bg1"/>
                </a:solidFill>
              </a:rPr>
              <a:t>consumidores</a:t>
            </a:r>
            <a:r>
              <a:rPr lang="en-US" dirty="0" smtClean="0">
                <a:solidFill>
                  <a:schemeClr val="bg1"/>
                </a:solidFill>
              </a:rPr>
              <a:t> de </a:t>
            </a:r>
            <a:r>
              <a:rPr lang="en-US" dirty="0" err="1" smtClean="0">
                <a:solidFill>
                  <a:schemeClr val="bg1"/>
                </a:solidFill>
              </a:rPr>
              <a:t>seguros</a:t>
            </a:r>
            <a:endParaRPr lang="en-US" dirty="0" smtClean="0">
              <a:solidFill>
                <a:schemeClr val="bg1"/>
              </a:solidFill>
            </a:endParaRPr>
          </a:p>
          <a:p>
            <a:pPr marL="681038" lvl="1" indent="-398463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Promueven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conciencia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financiera</a:t>
            </a:r>
            <a:endParaRPr lang="en-US" dirty="0" smtClean="0">
              <a:solidFill>
                <a:schemeClr val="bg1"/>
              </a:solidFill>
            </a:endParaRPr>
          </a:p>
          <a:p>
            <a:pPr marL="681038" lvl="1" indent="-398463">
              <a:buFont typeface="Wingdings" pitchFamily="2" charset="2"/>
              <a:buChar char="§"/>
            </a:pPr>
            <a:r>
              <a:rPr lang="en-AU" dirty="0" err="1" smtClean="0">
                <a:solidFill>
                  <a:schemeClr val="bg1"/>
                </a:solidFill>
              </a:rPr>
              <a:t>Proveen</a:t>
            </a:r>
            <a:r>
              <a:rPr lang="en-AU" dirty="0" smtClean="0">
                <a:solidFill>
                  <a:schemeClr val="bg1"/>
                </a:solidFill>
              </a:rPr>
              <a:t> a los </a:t>
            </a:r>
            <a:r>
              <a:rPr lang="en-AU" dirty="0" err="1" smtClean="0">
                <a:solidFill>
                  <a:schemeClr val="bg1"/>
                </a:solidFill>
              </a:rPr>
              <a:t>consumidores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asesoramiento</a:t>
            </a:r>
            <a:r>
              <a:rPr lang="en-AU" dirty="0" smtClean="0">
                <a:solidFill>
                  <a:schemeClr val="bg1"/>
                </a:solidFill>
              </a:rPr>
              <a:t> y </a:t>
            </a:r>
            <a:r>
              <a:rPr lang="en-AU" dirty="0" err="1" smtClean="0">
                <a:solidFill>
                  <a:schemeClr val="bg1"/>
                </a:solidFill>
              </a:rPr>
              <a:t>apoyo</a:t>
            </a:r>
            <a:r>
              <a:rPr lang="en-AU" dirty="0" smtClean="0">
                <a:solidFill>
                  <a:schemeClr val="bg1"/>
                </a:solidFill>
              </a:rPr>
              <a:t> en </a:t>
            </a:r>
            <a:r>
              <a:rPr lang="en-AU" dirty="0" err="1" smtClean="0">
                <a:solidFill>
                  <a:schemeClr val="bg1"/>
                </a:solidFill>
              </a:rPr>
              <a:t>sus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necesidades</a:t>
            </a:r>
            <a:r>
              <a:rPr lang="en-AU" dirty="0" smtClean="0">
                <a:solidFill>
                  <a:schemeClr val="bg1"/>
                </a:solidFill>
              </a:rPr>
              <a:t> de </a:t>
            </a:r>
            <a:r>
              <a:rPr lang="en-AU" dirty="0" err="1" smtClean="0">
                <a:solidFill>
                  <a:schemeClr val="bg1"/>
                </a:solidFill>
              </a:rPr>
              <a:t>seguros</a:t>
            </a:r>
            <a:r>
              <a:rPr lang="en-AU" dirty="0" smtClean="0">
                <a:solidFill>
                  <a:schemeClr val="bg1"/>
                </a:solidFill>
              </a:rPr>
              <a:t> y </a:t>
            </a:r>
            <a:r>
              <a:rPr lang="en-AU" dirty="0" err="1" smtClean="0">
                <a:solidFill>
                  <a:schemeClr val="bg1"/>
                </a:solidFill>
              </a:rPr>
              <a:t>pólizas</a:t>
            </a:r>
            <a:r>
              <a:rPr lang="en-AU" dirty="0" smtClean="0">
                <a:solidFill>
                  <a:schemeClr val="bg1"/>
                </a:solidFill>
              </a:rPr>
              <a:t>, </a:t>
            </a:r>
            <a:r>
              <a:rPr lang="en-AU" dirty="0" err="1" smtClean="0">
                <a:solidFill>
                  <a:schemeClr val="bg1"/>
                </a:solidFill>
              </a:rPr>
              <a:t>incluyendo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asistencia</a:t>
            </a:r>
            <a:r>
              <a:rPr lang="en-AU" dirty="0" smtClean="0">
                <a:solidFill>
                  <a:schemeClr val="bg1"/>
                </a:solidFill>
              </a:rPr>
              <a:t> ante </a:t>
            </a:r>
            <a:r>
              <a:rPr lang="en-AU" dirty="0" err="1" smtClean="0">
                <a:solidFill>
                  <a:schemeClr val="bg1"/>
                </a:solidFill>
              </a:rPr>
              <a:t>las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reclamaciones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que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puedan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surgir</a:t>
            </a:r>
            <a:r>
              <a:rPr lang="en-AU" dirty="0" smtClean="0">
                <a:solidFill>
                  <a:schemeClr val="bg1"/>
                </a:solidFill>
              </a:rPr>
              <a:t> de </a:t>
            </a:r>
            <a:r>
              <a:rPr lang="en-AU" dirty="0" err="1" smtClean="0">
                <a:solidFill>
                  <a:schemeClr val="bg1"/>
                </a:solidFill>
              </a:rPr>
              <a:t>las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pólizas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que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ellos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han</a:t>
            </a:r>
            <a:r>
              <a:rPr lang="en-AU" dirty="0" smtClean="0">
                <a:solidFill>
                  <a:schemeClr val="bg1"/>
                </a:solidFill>
              </a:rPr>
              <a:t> </a:t>
            </a:r>
            <a:r>
              <a:rPr lang="en-AU" dirty="0" err="1" smtClean="0">
                <a:solidFill>
                  <a:schemeClr val="bg1"/>
                </a:solidFill>
              </a:rPr>
              <a:t>vendido</a:t>
            </a:r>
            <a:endParaRPr lang="en-AU" dirty="0" smtClean="0">
              <a:solidFill>
                <a:schemeClr val="bg1"/>
              </a:solidFill>
            </a:endParaRPr>
          </a:p>
          <a:p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54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78"/>
    </mc:Choice>
    <mc:Fallback>
      <p:transition spd="slow" advTm="64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INTRODUCCIÓN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9530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 smtClean="0">
                <a:solidFill>
                  <a:schemeClr val="bg1"/>
                </a:solidFill>
              </a:rPr>
              <a:t>El </a:t>
            </a:r>
            <a:r>
              <a:rPr lang="en-US" sz="2400" dirty="0" err="1" smtClean="0">
                <a:solidFill>
                  <a:schemeClr val="bg1"/>
                </a:solidFill>
              </a:rPr>
              <a:t>objetivo</a:t>
            </a:r>
            <a:r>
              <a:rPr lang="en-US" sz="2400" dirty="0" smtClean="0">
                <a:solidFill>
                  <a:schemeClr val="bg1"/>
                </a:solidFill>
              </a:rPr>
              <a:t> principal de la </a:t>
            </a:r>
            <a:r>
              <a:rPr lang="en-US" sz="2400" dirty="0" err="1" smtClean="0">
                <a:solidFill>
                  <a:schemeClr val="bg1"/>
                </a:solidFill>
              </a:rPr>
              <a:t>supervisión</a:t>
            </a:r>
            <a:r>
              <a:rPr lang="en-US" sz="2400" dirty="0" smtClean="0">
                <a:solidFill>
                  <a:schemeClr val="bg1"/>
                </a:solidFill>
              </a:rPr>
              <a:t> del </a:t>
            </a:r>
            <a:r>
              <a:rPr lang="en-US" sz="2400" dirty="0" err="1" smtClean="0">
                <a:solidFill>
                  <a:schemeClr val="bg1"/>
                </a:solidFill>
              </a:rPr>
              <a:t>intermediario</a:t>
            </a:r>
            <a:endParaRPr lang="en-US" sz="2400" dirty="0" smtClean="0">
              <a:solidFill>
                <a:schemeClr val="bg1"/>
              </a:solidFill>
            </a:endParaRPr>
          </a:p>
          <a:p>
            <a:pPr marL="631825" lvl="1" indent="-34925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Proteger</a:t>
            </a:r>
            <a:r>
              <a:rPr lang="en-US" dirty="0" smtClean="0">
                <a:solidFill>
                  <a:schemeClr val="bg1"/>
                </a:solidFill>
              </a:rPr>
              <a:t> los </a:t>
            </a:r>
            <a:r>
              <a:rPr lang="en-US" dirty="0" err="1" smtClean="0">
                <a:solidFill>
                  <a:schemeClr val="bg1"/>
                </a:solidFill>
              </a:rPr>
              <a:t>intereses</a:t>
            </a:r>
            <a:r>
              <a:rPr lang="en-US" dirty="0" smtClean="0">
                <a:solidFill>
                  <a:schemeClr val="bg1"/>
                </a:solidFill>
              </a:rPr>
              <a:t> del </a:t>
            </a:r>
            <a:r>
              <a:rPr lang="en-US" dirty="0" err="1" smtClean="0">
                <a:solidFill>
                  <a:schemeClr val="bg1"/>
                </a:solidFill>
              </a:rPr>
              <a:t>consumidor</a:t>
            </a:r>
            <a:endParaRPr lang="en-US" dirty="0" smtClean="0">
              <a:solidFill>
                <a:schemeClr val="bg1"/>
              </a:solidFill>
            </a:endParaRPr>
          </a:p>
          <a:p>
            <a:pPr marL="631825" lvl="1" indent="-349250">
              <a:buFont typeface="Wingdings" pitchFamily="2" charset="2"/>
              <a:buChar char="§"/>
            </a:pPr>
            <a:r>
              <a:rPr lang="en-US" dirty="0" err="1" smtClean="0">
                <a:solidFill>
                  <a:schemeClr val="bg1"/>
                </a:solidFill>
              </a:rPr>
              <a:t>Promover</a:t>
            </a:r>
            <a:r>
              <a:rPr lang="en-US" dirty="0" smtClean="0">
                <a:solidFill>
                  <a:schemeClr val="bg1"/>
                </a:solidFill>
              </a:rPr>
              <a:t> la </a:t>
            </a:r>
            <a:r>
              <a:rPr lang="en-US" dirty="0" err="1" smtClean="0">
                <a:solidFill>
                  <a:schemeClr val="bg1"/>
                </a:solidFill>
              </a:rPr>
              <a:t>confianza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pública</a:t>
            </a:r>
            <a:r>
              <a:rPr lang="en-US" dirty="0" smtClean="0">
                <a:solidFill>
                  <a:schemeClr val="bg1"/>
                </a:solidFill>
              </a:rPr>
              <a:t> en el sector o </a:t>
            </a:r>
            <a:r>
              <a:rPr lang="en-US" dirty="0" err="1" smtClean="0">
                <a:solidFill>
                  <a:schemeClr val="bg1"/>
                </a:solidFill>
              </a:rPr>
              <a:t>mercado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asegurador</a:t>
            </a:r>
            <a:endParaRPr lang="en-US" dirty="0" smtClean="0">
              <a:solidFill>
                <a:schemeClr val="bg1"/>
              </a:solidFill>
            </a:endParaRPr>
          </a:p>
          <a:p>
            <a:pPr marL="631825" lvl="1" indent="-349250">
              <a:buFont typeface="Wingdings" pitchFamily="2" charset="2"/>
              <a:buChar char="§"/>
            </a:pPr>
            <a:r>
              <a:rPr lang="es-ES" dirty="0" smtClean="0">
                <a:solidFill>
                  <a:schemeClr val="bg1"/>
                </a:solidFill>
              </a:rPr>
              <a:t>Mantener la igualdad de condiciones y una competencia justa entre los actores del mercado</a:t>
            </a:r>
            <a:endParaRPr lang="en-US" dirty="0" smtClean="0">
              <a:solidFill>
                <a:schemeClr val="bg1"/>
              </a:solidFill>
            </a:endParaRPr>
          </a:p>
          <a:p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54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78"/>
    </mc:Choice>
    <mc:Fallback>
      <p:transition spd="slow" advTm="64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762000" y="30480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PBS 19 – CONDUCCIÓN DEL NEGOCIO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457200" y="1143000"/>
            <a:ext cx="5867400" cy="5105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</a:pPr>
            <a:r>
              <a:rPr lang="en-GB" sz="2400" dirty="0" smtClean="0">
                <a:solidFill>
                  <a:schemeClr val="bg1"/>
                </a:solidFill>
              </a:rPr>
              <a:t>“</a:t>
            </a:r>
            <a:r>
              <a:rPr lang="es-ES" sz="2400" dirty="0" smtClean="0">
                <a:solidFill>
                  <a:schemeClr val="bg1"/>
                </a:solidFill>
              </a:rPr>
              <a:t>La autoridad supervisora establece requisitos para la conducción de la actividad aseguradora a fin de  garantizar que los clientes reciban un trato justo, antes de celebrar el contrato, y en todo momento hasta que todas las obligaciones contraídas en virtud del contrato hayan sido satisfechas.</a:t>
            </a:r>
            <a:r>
              <a:rPr lang="en-GB" sz="2400" dirty="0" smtClean="0">
                <a:solidFill>
                  <a:schemeClr val="bg1"/>
                </a:solidFill>
              </a:rPr>
              <a:t>”</a:t>
            </a:r>
          </a:p>
          <a:p>
            <a:endParaRPr lang="en-GB" sz="2400" dirty="0" smtClean="0">
              <a:solidFill>
                <a:schemeClr val="bg1"/>
              </a:solidFill>
            </a:endParaRPr>
          </a:p>
          <a:p>
            <a:pPr marL="233363" indent="-233363">
              <a:buFont typeface="Wingdings" pitchFamily="2" charset="2"/>
              <a:buChar char="§"/>
            </a:pPr>
            <a:r>
              <a:rPr lang="en-GB" sz="2200" i="1" dirty="0" smtClean="0">
                <a:solidFill>
                  <a:schemeClr val="bg1"/>
                </a:solidFill>
              </a:rPr>
              <a:t>La </a:t>
            </a:r>
            <a:r>
              <a:rPr lang="en-GB" sz="2200" i="1" dirty="0" err="1" smtClean="0">
                <a:solidFill>
                  <a:schemeClr val="bg1"/>
                </a:solidFill>
              </a:rPr>
              <a:t>mayoría</a:t>
            </a:r>
            <a:r>
              <a:rPr lang="en-GB" sz="2200" i="1" dirty="0" smtClean="0">
                <a:solidFill>
                  <a:schemeClr val="bg1"/>
                </a:solidFill>
              </a:rPr>
              <a:t> de los </a:t>
            </a:r>
            <a:r>
              <a:rPr lang="en-GB" sz="2200" i="1" dirty="0" err="1" smtClean="0">
                <a:solidFill>
                  <a:schemeClr val="bg1"/>
                </a:solidFill>
              </a:rPr>
              <a:t>requerimientos</a:t>
            </a:r>
            <a:r>
              <a:rPr lang="en-GB" sz="2200" i="1" dirty="0" smtClean="0">
                <a:solidFill>
                  <a:schemeClr val="bg1"/>
                </a:solidFill>
              </a:rPr>
              <a:t> </a:t>
            </a:r>
            <a:r>
              <a:rPr lang="en-GB" sz="2200" i="1" dirty="0" err="1" smtClean="0">
                <a:solidFill>
                  <a:schemeClr val="bg1"/>
                </a:solidFill>
              </a:rPr>
              <a:t>aplican</a:t>
            </a:r>
            <a:r>
              <a:rPr lang="en-GB" sz="2200" i="1" dirty="0" smtClean="0">
                <a:solidFill>
                  <a:schemeClr val="bg1"/>
                </a:solidFill>
              </a:rPr>
              <a:t> </a:t>
            </a:r>
            <a:r>
              <a:rPr lang="en-GB" sz="2200" i="1" dirty="0" err="1" smtClean="0">
                <a:solidFill>
                  <a:schemeClr val="bg1"/>
                </a:solidFill>
              </a:rPr>
              <a:t>tanto</a:t>
            </a:r>
            <a:r>
              <a:rPr lang="en-GB" sz="2200" i="1" dirty="0" smtClean="0">
                <a:solidFill>
                  <a:schemeClr val="bg1"/>
                </a:solidFill>
              </a:rPr>
              <a:t> a la </a:t>
            </a:r>
            <a:r>
              <a:rPr lang="en-GB" sz="2200" i="1" dirty="0" err="1" smtClean="0">
                <a:solidFill>
                  <a:schemeClr val="bg1"/>
                </a:solidFill>
              </a:rPr>
              <a:t>supervisión</a:t>
            </a:r>
            <a:r>
              <a:rPr lang="en-GB" sz="2200" i="1" dirty="0" smtClean="0">
                <a:solidFill>
                  <a:schemeClr val="bg1"/>
                </a:solidFill>
              </a:rPr>
              <a:t> de los </a:t>
            </a:r>
            <a:r>
              <a:rPr lang="en-GB" sz="2200" i="1" dirty="0" err="1" smtClean="0">
                <a:solidFill>
                  <a:schemeClr val="bg1"/>
                </a:solidFill>
              </a:rPr>
              <a:t>intermediarios</a:t>
            </a:r>
            <a:r>
              <a:rPr lang="en-GB" sz="2200" i="1" dirty="0" smtClean="0">
                <a:solidFill>
                  <a:schemeClr val="bg1"/>
                </a:solidFill>
              </a:rPr>
              <a:t> </a:t>
            </a:r>
            <a:r>
              <a:rPr lang="en-GB" sz="2200" i="1" dirty="0" err="1" smtClean="0">
                <a:solidFill>
                  <a:schemeClr val="bg1"/>
                </a:solidFill>
              </a:rPr>
              <a:t>como</a:t>
            </a:r>
            <a:r>
              <a:rPr lang="en-GB" sz="2200" i="1" dirty="0" smtClean="0">
                <a:solidFill>
                  <a:schemeClr val="bg1"/>
                </a:solidFill>
              </a:rPr>
              <a:t> a los </a:t>
            </a:r>
            <a:r>
              <a:rPr lang="en-GB" sz="2200" i="1" dirty="0" err="1" smtClean="0">
                <a:solidFill>
                  <a:schemeClr val="bg1"/>
                </a:solidFill>
              </a:rPr>
              <a:t>aseguradores</a:t>
            </a:r>
            <a:endParaRPr lang="en-GB" sz="2200" i="1" dirty="0" smtClean="0">
              <a:solidFill>
                <a:schemeClr val="bg1"/>
              </a:solidFill>
            </a:endParaRPr>
          </a:p>
          <a:p>
            <a:endParaRPr lang="pt-BR" sz="24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62454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78"/>
    </mc:Choice>
    <mc:Fallback>
      <p:transition spd="slow" advTm="64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SEGURO = DESARROLLO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2400" b="1" dirty="0"/>
              <a:t>Los países desarrollados deben tener un mercado de seguros </a:t>
            </a:r>
            <a:r>
              <a:rPr lang="es-ES" sz="2400" b="1" dirty="0" smtClean="0"/>
              <a:t>fuerte </a:t>
            </a:r>
            <a:r>
              <a:rPr lang="es-ES" sz="2400" b="1" dirty="0"/>
              <a:t>para apoyar a las personas y los bienes</a:t>
            </a:r>
            <a:endParaRPr lang="pt-BR" sz="2400" b="1" dirty="0" smtClean="0"/>
          </a:p>
          <a:p>
            <a:endParaRPr lang="pt-BR" sz="2400" b="1" dirty="0"/>
          </a:p>
          <a:p>
            <a:endParaRPr lang="pt-BR" sz="2400" b="1" dirty="0" smtClean="0"/>
          </a:p>
          <a:p>
            <a:r>
              <a:rPr lang="pt-BR" dirty="0" smtClean="0"/>
              <a:t>Países </a:t>
            </a:r>
            <a:r>
              <a:rPr lang="pt-BR" dirty="0"/>
              <a:t>desenvolvidos contam obrigatoriamente com um mercado de seguros </a:t>
            </a:r>
            <a:r>
              <a:rPr lang="pt-BR" dirty="0" smtClean="0"/>
              <a:t>forte </a:t>
            </a:r>
            <a:r>
              <a:rPr lang="pt-BR" dirty="0"/>
              <a:t>para amparar as pessoas e os </a:t>
            </a:r>
            <a:r>
              <a:rPr lang="pt-BR" dirty="0" smtClean="0"/>
              <a:t>patrimônios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6245439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6478"/>
    </mc:Choice>
    <mc:Fallback>
      <p:transition spd="slow" advTm="64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FUNDACIONES Y REGULACIONES ADECUADAS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2600"/>
              </a:lnSpc>
            </a:pPr>
            <a:r>
              <a:rPr lang="es-ES" sz="2400" b="1" dirty="0" smtClean="0"/>
              <a:t>El mercado de seguros demanda bases sólidas, </a:t>
            </a:r>
            <a:r>
              <a:rPr lang="es-ES" sz="2400" b="1" dirty="0"/>
              <a:t>un marco normativo adecuado y </a:t>
            </a:r>
            <a:r>
              <a:rPr lang="es-ES" sz="2400" b="1" dirty="0" smtClean="0"/>
              <a:t>empresas fuertes. El productor/ agente/corredor </a:t>
            </a:r>
            <a:r>
              <a:rPr lang="es-ES" sz="2400" b="1" dirty="0"/>
              <a:t>es uno de los pilares que sustentan este sector</a:t>
            </a:r>
          </a:p>
          <a:p>
            <a:endParaRPr lang="pt-BR" sz="2400" b="1" dirty="0" smtClean="0"/>
          </a:p>
          <a:p>
            <a:r>
              <a:rPr lang="pt-BR" dirty="0" smtClean="0"/>
              <a:t>Mercado </a:t>
            </a:r>
            <a:r>
              <a:rPr lang="pt-BR" dirty="0"/>
              <a:t>de seguros demanda bases sólidas, um marco regulador adequado e empresas fortes.</a:t>
            </a:r>
          </a:p>
          <a:p>
            <a:r>
              <a:rPr lang="pt-BR" dirty="0"/>
              <a:t>O produtor/corretor/intermediário </a:t>
            </a:r>
            <a:r>
              <a:rPr lang="pt-BR" dirty="0" smtClean="0"/>
              <a:t> é um dos </a:t>
            </a:r>
            <a:r>
              <a:rPr lang="pt-BR" dirty="0"/>
              <a:t>pilares que sustentam </a:t>
            </a:r>
            <a:r>
              <a:rPr lang="pt-BR" dirty="0" smtClean="0"/>
              <a:t>esse setor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203783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029"/>
    </mc:Choice>
    <mc:Fallback>
      <p:transition spd="slow" advTm="3029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ORGANIZACIONES DE AUTORREGULACIÓN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400" dirty="0" err="1"/>
          </a:p>
          <a:p>
            <a:pPr>
              <a:lnSpc>
                <a:spcPts val="2700"/>
              </a:lnSpc>
            </a:pPr>
            <a:r>
              <a:rPr lang="es-ES" sz="2400" b="1" dirty="0" smtClean="0"/>
              <a:t>Las funciones </a:t>
            </a:r>
            <a:r>
              <a:rPr lang="es-ES" sz="2400" b="1" dirty="0"/>
              <a:t>de supervisión de una entidad </a:t>
            </a:r>
            <a:r>
              <a:rPr lang="es-ES" sz="2400" b="1" dirty="0" err="1" smtClean="0"/>
              <a:t>autorreguladora</a:t>
            </a:r>
            <a:r>
              <a:rPr lang="es-ES" sz="2400" b="1" dirty="0" smtClean="0"/>
              <a:t> </a:t>
            </a:r>
            <a:r>
              <a:rPr lang="es-ES" sz="2400" b="1" dirty="0"/>
              <a:t>pueden contribuir a la supervisión de los intermediarios a través de la regulación de sus miembros y de los requisitos de las normas profesionales.</a:t>
            </a:r>
          </a:p>
          <a:p>
            <a:endParaRPr lang="es-ES" sz="2400" dirty="0"/>
          </a:p>
          <a:p>
            <a:r>
              <a:rPr lang="pt-BR" dirty="0" smtClean="0"/>
              <a:t>As funções de supervisão de uma organização de </a:t>
            </a:r>
            <a:r>
              <a:rPr lang="pt-BR" dirty="0" err="1" smtClean="0"/>
              <a:t>autorregulação</a:t>
            </a:r>
            <a:r>
              <a:rPr lang="pt-BR" dirty="0" smtClean="0"/>
              <a:t> podem contribuir para a supervisão dos intermediários através da regulação dos seus membros e requisitos de normas profissionais.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14931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029"/>
    </mc:Choice>
    <mc:Fallback>
      <p:transition spd="slow" advTm="3029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3" descr="C:\Users\mariana\Desktop\panfleto_copaprose2014.pn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9985" t="5058" r="42215" b="1348"/>
          <a:stretch/>
        </p:blipFill>
        <p:spPr bwMode="auto">
          <a:xfrm>
            <a:off x="6534292" y="0"/>
            <a:ext cx="2604655" cy="685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7 Imagen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7988" t="7106" r="17087" b="62011"/>
          <a:stretch/>
        </p:blipFill>
        <p:spPr>
          <a:xfrm>
            <a:off x="6502361" y="5638090"/>
            <a:ext cx="2658882" cy="1079789"/>
          </a:xfrm>
          <a:prstGeom prst="rect">
            <a:avLst/>
          </a:prstGeom>
        </p:spPr>
      </p:pic>
      <p:sp>
        <p:nvSpPr>
          <p:cNvPr id="3" name="2 CuadroTexto"/>
          <p:cNvSpPr txBox="1"/>
          <p:nvPr/>
        </p:nvSpPr>
        <p:spPr>
          <a:xfrm>
            <a:off x="1475656" y="188640"/>
            <a:ext cx="396044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AR" sz="2400" b="1" dirty="0" smtClean="0">
                <a:solidFill>
                  <a:schemeClr val="accent1">
                    <a:lumMod val="75000"/>
                  </a:schemeClr>
                </a:solidFill>
              </a:rPr>
              <a:t>ORGANIZACIONES DE AUTORREGULACIÓN</a:t>
            </a:r>
            <a:endParaRPr lang="es-AR" sz="24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" name="Retângulo de cantos arredondados 1"/>
          <p:cNvSpPr/>
          <p:nvPr/>
        </p:nvSpPr>
        <p:spPr>
          <a:xfrm>
            <a:off x="914400" y="1143000"/>
            <a:ext cx="5410200" cy="4343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2400" dirty="0" err="1"/>
          </a:p>
          <a:p>
            <a:r>
              <a:rPr lang="es-ES" sz="2400" b="1" dirty="0" smtClean="0"/>
              <a:t>El </a:t>
            </a:r>
            <a:r>
              <a:rPr lang="es-ES" sz="2400" b="1" dirty="0"/>
              <a:t>supervisor debe mantener la supervisión del sistema de </a:t>
            </a:r>
            <a:r>
              <a:rPr lang="es-ES" sz="2400" b="1" dirty="0" smtClean="0"/>
              <a:t>autorregulación, </a:t>
            </a:r>
            <a:r>
              <a:rPr lang="es-ES" sz="2400" b="1" dirty="0"/>
              <a:t>asegurándose de que sus funciones se realizan correctamente</a:t>
            </a:r>
          </a:p>
          <a:p>
            <a:endParaRPr lang="es-ES" sz="2400" dirty="0"/>
          </a:p>
          <a:p>
            <a:r>
              <a:rPr lang="pt-BR" dirty="0"/>
              <a:t>O</a:t>
            </a:r>
            <a:r>
              <a:rPr lang="pt-BR" dirty="0" smtClean="0"/>
              <a:t> supervisor </a:t>
            </a:r>
            <a:r>
              <a:rPr lang="pt-BR" dirty="0"/>
              <a:t>deve manter a supervisão do sistema de </a:t>
            </a:r>
            <a:r>
              <a:rPr lang="pt-BR" dirty="0" err="1"/>
              <a:t>autorregulação</a:t>
            </a:r>
            <a:r>
              <a:rPr lang="pt-BR" dirty="0"/>
              <a:t>, verificando se suas funções </a:t>
            </a:r>
            <a:r>
              <a:rPr lang="pt-BR" dirty="0" smtClean="0"/>
              <a:t>são executadas adequadamente.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3906661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3029"/>
    </mc:Choice>
    <mc:Fallback>
      <p:transition spd="slow" advTm="3029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TC101859865[[fn=Kilter]]</Template>
  <TotalTime>7340</TotalTime>
  <Words>910</Words>
  <Application>Microsoft Office PowerPoint</Application>
  <PresentationFormat>On-screen Show (4:3)</PresentationFormat>
  <Paragraphs>113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Tema de Office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Mariana Turró</dc:creator>
  <cp:lastModifiedBy>Erika</cp:lastModifiedBy>
  <cp:revision>149</cp:revision>
  <cp:lastPrinted>2015-04-10T11:46:22Z</cp:lastPrinted>
  <dcterms:created xsi:type="dcterms:W3CDTF">2014-11-12T00:22:43Z</dcterms:created>
  <dcterms:modified xsi:type="dcterms:W3CDTF">2015-04-15T17:39:47Z</dcterms:modified>
</cp:coreProperties>
</file>