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77" r:id="rId3"/>
    <p:sldId id="274" r:id="rId4"/>
    <p:sldId id="280" r:id="rId5"/>
    <p:sldId id="294" r:id="rId6"/>
    <p:sldId id="298" r:id="rId7"/>
    <p:sldId id="299" r:id="rId8"/>
    <p:sldId id="290" r:id="rId9"/>
    <p:sldId id="302" r:id="rId10"/>
    <p:sldId id="288" r:id="rId11"/>
    <p:sldId id="304" r:id="rId12"/>
    <p:sldId id="295" r:id="rId13"/>
    <p:sldId id="297" r:id="rId14"/>
    <p:sldId id="285" r:id="rId15"/>
    <p:sldId id="28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83" autoAdjust="0"/>
  </p:normalViewPr>
  <p:slideViewPr>
    <p:cSldViewPr>
      <p:cViewPr varScale="1">
        <p:scale>
          <a:sx n="89" d="100"/>
          <a:sy n="89" d="100"/>
        </p:scale>
        <p:origin x="-163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7424E0-21C1-4FBE-A929-8FE4E8CD6DA9}" type="datetimeFigureOut">
              <a:rPr lang="en-GB" smtClean="0"/>
              <a:t>27.03.2015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1B56C1-A02E-4800-B4A5-5165AB67CA60}" type="slidenum">
              <a:rPr lang="en-GB" smtClean="0"/>
              <a:t>‹#›</a:t>
            </a:fld>
            <a:endParaRPr lang="en-GB"/>
          </a:p>
        </p:txBody>
      </p:sp>
    </p:spTree>
    <p:extLst>
      <p:ext uri="{BB962C8B-B14F-4D97-AF65-F5344CB8AC3E}">
        <p14:creationId xmlns:p14="http://schemas.microsoft.com/office/powerpoint/2010/main" val="4246647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1B56C1-A02E-4800-B4A5-5165AB67CA60}" type="slidenum">
              <a:rPr lang="en-GB" smtClean="0"/>
              <a:t>1</a:t>
            </a:fld>
            <a:endParaRPr lang="en-GB" dirty="0"/>
          </a:p>
        </p:txBody>
      </p:sp>
    </p:spTree>
    <p:extLst>
      <p:ext uri="{BB962C8B-B14F-4D97-AF65-F5344CB8AC3E}">
        <p14:creationId xmlns:p14="http://schemas.microsoft.com/office/powerpoint/2010/main" val="39980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36C322-1FEC-4C25-9DF9-234F3C994BC8}" type="slidenum">
              <a:rPr lang="en-GB" smtClean="0"/>
              <a:t>3</a:t>
            </a:fld>
            <a:endParaRPr lang="en-GB"/>
          </a:p>
        </p:txBody>
      </p:sp>
    </p:spTree>
    <p:extLst>
      <p:ext uri="{BB962C8B-B14F-4D97-AF65-F5344CB8AC3E}">
        <p14:creationId xmlns:p14="http://schemas.microsoft.com/office/powerpoint/2010/main" val="1104385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36C322-1FEC-4C25-9DF9-234F3C994BC8}" type="slidenum">
              <a:rPr lang="en-GB" smtClean="0"/>
              <a:t>8</a:t>
            </a:fld>
            <a:endParaRPr lang="en-GB"/>
          </a:p>
        </p:txBody>
      </p:sp>
    </p:spTree>
    <p:extLst>
      <p:ext uri="{BB962C8B-B14F-4D97-AF65-F5344CB8AC3E}">
        <p14:creationId xmlns:p14="http://schemas.microsoft.com/office/powerpoint/2010/main" val="1104385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36C322-1FEC-4C25-9DF9-234F3C994BC8}" type="slidenum">
              <a:rPr lang="en-GB" smtClean="0"/>
              <a:t>14</a:t>
            </a:fld>
            <a:endParaRPr lang="en-GB"/>
          </a:p>
        </p:txBody>
      </p:sp>
    </p:spTree>
    <p:extLst>
      <p:ext uri="{BB962C8B-B14F-4D97-AF65-F5344CB8AC3E}">
        <p14:creationId xmlns:p14="http://schemas.microsoft.com/office/powerpoint/2010/main" val="11043859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56330" y="2130425"/>
            <a:ext cx="8103348" cy="1470025"/>
          </a:xfrm>
        </p:spPr>
        <p:txBody>
          <a:bodyPr>
            <a:normAutofit/>
          </a:bodyPr>
          <a:lstStyle>
            <a:lvl1pPr algn="l">
              <a:defRPr sz="3600" baseline="0">
                <a:solidFill>
                  <a:schemeClr val="tx1"/>
                </a:solidFill>
                <a:latin typeface="Arial" pitchFamily="34" charset="0"/>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581496" y="4581128"/>
            <a:ext cx="8094959" cy="1665289"/>
          </a:xfrm>
        </p:spPr>
        <p:txBody>
          <a:bodyPr>
            <a:normAutofit/>
          </a:bodyPr>
          <a:lstStyle>
            <a:lvl1pPr marL="0" indent="0" algn="l">
              <a:buNone/>
              <a:defRPr sz="1230" baseline="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Title</a:t>
            </a:r>
          </a:p>
          <a:p>
            <a:endParaRPr lang="en-GB" dirty="0"/>
          </a:p>
        </p:txBody>
      </p:sp>
      <p:pic>
        <p:nvPicPr>
          <p:cNvPr id="7" name="Picture 6"/>
          <p:cNvPicPr/>
          <p:nvPr userDrawn="1"/>
        </p:nvPicPr>
        <p:blipFill>
          <a:blip r:embed="rId2"/>
          <a:stretch>
            <a:fillRect/>
          </a:stretch>
        </p:blipFill>
        <p:spPr>
          <a:xfrm>
            <a:off x="683568" y="371376"/>
            <a:ext cx="2968625" cy="1041400"/>
          </a:xfrm>
          <a:prstGeom prst="rect">
            <a:avLst/>
          </a:prstGeom>
        </p:spPr>
      </p:pic>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4592" y="5445222"/>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524804" y="5445224"/>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79148" y="5445224"/>
            <a:ext cx="1522908"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588" y="5445224"/>
            <a:ext cx="1522907"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64379" y="5445222"/>
            <a:ext cx="1522906"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613390" y="5445224"/>
            <a:ext cx="1530610" cy="10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64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772400" cy="990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524000" y="1447800"/>
            <a:ext cx="35433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19700" y="1447800"/>
            <a:ext cx="35433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xfrm>
            <a:off x="1600200" y="6248400"/>
            <a:ext cx="6553200" cy="457200"/>
          </a:xfrm>
          <a:prstGeom prst="rect">
            <a:avLst/>
          </a:prstGeom>
          <a:ln/>
        </p:spPr>
        <p:txBody>
          <a:bodyPr/>
          <a:lstStyle>
            <a:lvl1pPr>
              <a:defRPr/>
            </a:lvl1pPr>
          </a:lstStyle>
          <a:p>
            <a:pPr>
              <a:defRPr/>
            </a:pPr>
            <a:r>
              <a:rPr lang="en-US" altLang="ja-JP" dirty="0">
                <a:solidFill>
                  <a:srgbClr val="000000"/>
                </a:solidFill>
              </a:rPr>
              <a:t> The Role of International Standards &amp; the IAIS</a:t>
            </a:r>
          </a:p>
        </p:txBody>
      </p:sp>
      <p:sp>
        <p:nvSpPr>
          <p:cNvPr id="6" name="Rectangle 6"/>
          <p:cNvSpPr>
            <a:spLocks noGrp="1" noChangeArrowheads="1"/>
          </p:cNvSpPr>
          <p:nvPr>
            <p:ph type="sldNum" sz="quarter" idx="11"/>
          </p:nvPr>
        </p:nvSpPr>
        <p:spPr>
          <a:ln/>
        </p:spPr>
        <p:txBody>
          <a:bodyPr/>
          <a:lstStyle>
            <a:lvl1pPr>
              <a:defRPr/>
            </a:lvl1pPr>
          </a:lstStyle>
          <a:p>
            <a:pPr>
              <a:defRPr/>
            </a:pPr>
            <a:fld id="{8FA5A084-B8B5-441D-B105-C38FD20EB163}" type="slidenum">
              <a:rPr lang="ja-JP" altLang="en-US">
                <a:solidFill>
                  <a:srgbClr val="000000"/>
                </a:solidFill>
              </a:rPr>
              <a:pPr>
                <a:defRPr/>
              </a:pPr>
              <a:t>‹#›</a:t>
            </a:fld>
            <a:endParaRPr lang="en-US" altLang="ja-JP" dirty="0">
              <a:solidFill>
                <a:srgbClr val="000000"/>
              </a:solidFill>
            </a:endParaRPr>
          </a:p>
        </p:txBody>
      </p:sp>
      <p:sp>
        <p:nvSpPr>
          <p:cNvPr id="7" name="Rectangle 4"/>
          <p:cNvSpPr>
            <a:spLocks noGrp="1" noChangeArrowheads="1"/>
          </p:cNvSpPr>
          <p:nvPr>
            <p:ph type="dt" sz="half" idx="12"/>
          </p:nvPr>
        </p:nvSpPr>
        <p:spPr>
          <a:xfrm>
            <a:off x="304800" y="5791200"/>
            <a:ext cx="762000" cy="762000"/>
          </a:xfrm>
          <a:prstGeom prst="rect">
            <a:avLst/>
          </a:prstGeom>
          <a:ln/>
        </p:spPr>
        <p:txBody>
          <a:bodyPr/>
          <a:lstStyle>
            <a:lvl1pPr>
              <a:defRPr/>
            </a:lvl1pPr>
          </a:lstStyle>
          <a:p>
            <a:pPr>
              <a:defRPr/>
            </a:pPr>
            <a:r>
              <a:rPr lang="en-US" dirty="0">
                <a:solidFill>
                  <a:srgbClr val="000000"/>
                </a:solidFill>
              </a:rPr>
              <a:t>July 2012</a:t>
            </a:r>
          </a:p>
          <a:p>
            <a:pPr>
              <a:defRPr/>
            </a:pPr>
            <a:r>
              <a:rPr lang="en-US" altLang="ja-JP" dirty="0" err="1">
                <a:solidFill>
                  <a:srgbClr val="000000"/>
                </a:solidFill>
              </a:rPr>
              <a:t>Beatenberg</a:t>
            </a:r>
            <a:endParaRPr lang="en-US" altLang="ja-JP" dirty="0">
              <a:solidFill>
                <a:srgbClr val="000000"/>
              </a:solidFill>
            </a:endParaRPr>
          </a:p>
          <a:p>
            <a:pPr>
              <a:defRPr/>
            </a:pPr>
            <a:endParaRPr lang="en-US" altLang="ja-JP" dirty="0">
              <a:solidFill>
                <a:srgbClr val="000000"/>
              </a:solidFill>
            </a:endParaRPr>
          </a:p>
        </p:txBody>
      </p:sp>
    </p:spTree>
    <p:extLst>
      <p:ext uri="{BB962C8B-B14F-4D97-AF65-F5344CB8AC3E}">
        <p14:creationId xmlns:p14="http://schemas.microsoft.com/office/powerpoint/2010/main" val="2981875515"/>
      </p:ext>
    </p:extLst>
  </p:cSld>
  <p:clrMapOvr>
    <a:masterClrMapping/>
  </p:clrMapOvr>
  <p:transition>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baseline="0">
                <a:latin typeface="Arial" pitchFamily="34" charset="0"/>
              </a:defRPr>
            </a:lvl1pPr>
          </a:lstStyle>
          <a:p>
            <a:r>
              <a:rPr lang="en-US" dirty="0" smtClean="0"/>
              <a:t>Content</a:t>
            </a:r>
            <a:endParaRPr lang="en-GB" dirty="0"/>
          </a:p>
        </p:txBody>
      </p:sp>
      <p:sp>
        <p:nvSpPr>
          <p:cNvPr id="3" name="Content Placeholder 2"/>
          <p:cNvSpPr>
            <a:spLocks noGrp="1"/>
          </p:cNvSpPr>
          <p:nvPr>
            <p:ph idx="1" hasCustomPrompt="1"/>
          </p:nvPr>
        </p:nvSpPr>
        <p:spPr>
          <a:xfrm>
            <a:off x="457200" y="1484784"/>
            <a:ext cx="8229600" cy="4641379"/>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mj-lt"/>
              <a:buAutoNum type="arabicPeriod"/>
              <a:tabLst/>
              <a:defRPr lang="en-US" sz="1800" kern="1200" baseline="0" dirty="0" smtClean="0">
                <a:solidFill>
                  <a:schemeClr val="tx1"/>
                </a:solidFill>
                <a:latin typeface="Arial" pitchFamily="34" charset="0"/>
                <a:ea typeface="+mn-ea"/>
                <a:cs typeface="Arial" pitchFamily="34" charset="0"/>
              </a:defRPr>
            </a:lvl1pPr>
            <a:lvl2pPr marL="800100" indent="-342900">
              <a:buFont typeface="+mj-lt"/>
              <a:buAutoNum type="alphaUcPeriod"/>
              <a:defRPr sz="1400" baseline="0">
                <a:latin typeface="Arial" pitchFamily="34" charset="0"/>
              </a:defRPr>
            </a:lvl2pPr>
            <a:lvl3pPr marL="1200150" indent="-285750">
              <a:buFontTx/>
              <a:buChar char="-"/>
              <a:defRPr sz="1400" baseline="0">
                <a:latin typeface="Arial" pitchFamily="34" charset="0"/>
              </a:defRPr>
            </a:lvl3pPr>
            <a:lvl4pPr marL="1543050" indent="-171450">
              <a:buFont typeface="Arial" pitchFamily="34" charset="0"/>
              <a:buChar char="•"/>
              <a:defRPr sz="1400" baseline="0">
                <a:latin typeface="Arial" pitchFamily="34" charset="0"/>
              </a:defRPr>
            </a:lvl4pPr>
            <a:lvl5pPr marL="2057400" indent="-228600">
              <a:buFont typeface="Wingdings" pitchFamily="2" charset="2"/>
              <a:buChar char="§"/>
              <a:defRPr sz="1400" baseline="0">
                <a:latin typeface="Arial" pitchFamily="34" charset="0"/>
              </a:defRPr>
            </a:lvl5pPr>
          </a:lstStyle>
          <a:p>
            <a:pPr lvl="0"/>
            <a:r>
              <a:rPr lang="en-US" dirty="0" smtClean="0"/>
              <a:t>Section 1							Page #</a:t>
            </a:r>
          </a:p>
          <a:p>
            <a:pPr lvl="0"/>
            <a:r>
              <a:rPr lang="en-US" dirty="0" smtClean="0"/>
              <a:t>Section 2							Page #</a:t>
            </a:r>
          </a:p>
          <a:p>
            <a:pPr marL="342900" marR="0" lvl="0" indent="-342900" algn="l" defTabSz="914400" rtl="0" eaLnBrk="1" fontAlgn="auto" latinLnBrk="0" hangingPunct="1">
              <a:lnSpc>
                <a:spcPct val="100000"/>
              </a:lnSpc>
              <a:spcBef>
                <a:spcPct val="20000"/>
              </a:spcBef>
              <a:spcAft>
                <a:spcPts val="0"/>
              </a:spcAft>
              <a:buClrTx/>
              <a:buSzTx/>
              <a:buFont typeface="+mj-lt"/>
              <a:buAutoNum type="arabicPeriod"/>
              <a:tabLst/>
              <a:defRPr/>
            </a:pPr>
            <a:r>
              <a:rPr lang="en-US" dirty="0" smtClean="0"/>
              <a:t>Section 3							Page #</a:t>
            </a:r>
          </a:p>
          <a:p>
            <a:pPr lvl="1"/>
            <a:r>
              <a:rPr lang="en-US" dirty="0" smtClean="0"/>
              <a:t>Subsection							Page #</a:t>
            </a:r>
          </a:p>
        </p:txBody>
      </p:sp>
      <p:sp>
        <p:nvSpPr>
          <p:cNvPr id="6" name="Slide Number Placeholder 5"/>
          <p:cNvSpPr>
            <a:spLocks noGrp="1"/>
          </p:cNvSpPr>
          <p:nvPr>
            <p:ph type="sldNum" sz="quarter" idx="12"/>
          </p:nvPr>
        </p:nvSpPr>
        <p:spPr/>
        <p:txBody>
          <a:bodyPr/>
          <a:lstStyle/>
          <a:p>
            <a:fld id="{A220C179-9F06-40D0-93EA-8FF612BB075F}" type="slidenum">
              <a:rPr lang="en-GB" smtClean="0">
                <a:solidFill>
                  <a:prstClr val="black">
                    <a:tint val="75000"/>
                  </a:prstClr>
                </a:solidFill>
              </a:rPr>
              <a:pPr/>
              <a:t>‹#›</a:t>
            </a:fld>
            <a:endParaRPr lang="en-GB" dirty="0">
              <a:solidFill>
                <a:prstClr val="black">
                  <a:tint val="75000"/>
                </a:prstClr>
              </a:solidFill>
            </a:endParaRPr>
          </a:p>
        </p:txBody>
      </p:sp>
      <p:cxnSp>
        <p:nvCxnSpPr>
          <p:cNvPr id="8" name="Straight Connector 7"/>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82813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3862" y="1700808"/>
            <a:ext cx="8446610" cy="1224136"/>
          </a:xfrm>
        </p:spPr>
        <p:txBody>
          <a:bodyPr anchor="b" anchorCtr="0">
            <a:normAutofit/>
          </a:bodyPr>
          <a:lstStyle>
            <a:lvl1pPr algn="l">
              <a:defRPr sz="3000" b="0" i="0" cap="all" baseline="0">
                <a:solidFill>
                  <a:srgbClr val="359FD2"/>
                </a:solidFill>
                <a:latin typeface="Arial" pitchFamily="34" charset="0"/>
              </a:defRPr>
            </a:lvl1pPr>
          </a:lstStyle>
          <a:p>
            <a:r>
              <a:rPr lang="en-US" dirty="0" smtClean="0"/>
              <a:t>Section title</a:t>
            </a:r>
            <a:endParaRPr lang="en-GB" dirty="0"/>
          </a:p>
        </p:txBody>
      </p:sp>
      <p:sp>
        <p:nvSpPr>
          <p:cNvPr id="3" name="Text Placeholder 2"/>
          <p:cNvSpPr>
            <a:spLocks noGrp="1"/>
          </p:cNvSpPr>
          <p:nvPr>
            <p:ph type="body" idx="1" hasCustomPrompt="1"/>
          </p:nvPr>
        </p:nvSpPr>
        <p:spPr>
          <a:xfrm>
            <a:off x="378364" y="2906713"/>
            <a:ext cx="8442108" cy="378271"/>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Section Subtitle</a:t>
            </a:r>
          </a:p>
        </p:txBody>
      </p:sp>
      <p:cxnSp>
        <p:nvCxnSpPr>
          <p:cNvPr id="7" name="Straight Connector 6"/>
          <p:cNvCxnSpPr/>
          <p:nvPr userDrawn="1"/>
        </p:nvCxnSpPr>
        <p:spPr>
          <a:xfrm>
            <a:off x="467544" y="2908166"/>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521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baseline="0">
                <a:latin typeface="Arial" pitchFamily="34" charset="0"/>
              </a:defRPr>
            </a:lvl1pPr>
          </a:lstStyle>
          <a:p>
            <a:r>
              <a:rPr lang="en-US" dirty="0" smtClean="0"/>
              <a:t>Slide title</a:t>
            </a:r>
            <a:endParaRPr lang="en-GB" dirty="0"/>
          </a:p>
        </p:txBody>
      </p:sp>
      <p:sp>
        <p:nvSpPr>
          <p:cNvPr id="3" name="Content Placeholder 2"/>
          <p:cNvSpPr>
            <a:spLocks noGrp="1"/>
          </p:cNvSpPr>
          <p:nvPr>
            <p:ph idx="1" hasCustomPrompt="1"/>
          </p:nvPr>
        </p:nvSpPr>
        <p:spPr>
          <a:xfrm>
            <a:off x="457200" y="1196752"/>
            <a:ext cx="8229600" cy="4929411"/>
          </a:xfrm>
        </p:spPr>
        <p:txBody>
          <a:bodyPr>
            <a:normAutofit/>
          </a:bodyPr>
          <a:lstStyle>
            <a:lvl1pPr>
              <a:defRPr sz="2000" baseline="0">
                <a:latin typeface="Arial" pitchFamily="34" charset="0"/>
              </a:defRPr>
            </a:lvl1pPr>
            <a:lvl2pPr marL="742950" indent="-285750">
              <a:buFont typeface="Wingdings" pitchFamily="2" charset="2"/>
              <a:buChar char="§"/>
              <a:defRPr sz="1800" baseline="0">
                <a:latin typeface="Arial" pitchFamily="34" charset="0"/>
              </a:defRPr>
            </a:lvl2pPr>
            <a:lvl3pPr marL="1200150" indent="-285750">
              <a:buFontTx/>
              <a:buChar char="-"/>
              <a:defRPr sz="1500" baseline="0">
                <a:latin typeface="Arial" pitchFamily="34" charset="0"/>
              </a:defRPr>
            </a:lvl3pPr>
            <a:lvl4pPr marL="1543050" indent="-171450">
              <a:buFont typeface="Arial" pitchFamily="34" charset="0"/>
              <a:buChar char="•"/>
              <a:defRPr sz="1200" baseline="0">
                <a:latin typeface="Arial" pitchFamily="34" charset="0"/>
              </a:defRPr>
            </a:lvl4pPr>
            <a:lvl5pPr marL="2057400" indent="-228600">
              <a:buFont typeface="Wingdings" pitchFamily="2" charset="2"/>
              <a:buChar char="§"/>
              <a:defRPr sz="1100" baseline="0">
                <a:latin typeface="Arial" pitchFamily="34" charset="0"/>
              </a:defRPr>
            </a:lvl5pPr>
          </a:lstStyle>
          <a:p>
            <a:pPr lvl="0"/>
            <a:r>
              <a:rPr lang="en-US" dirty="0" smtClean="0"/>
              <a:t>Place your text here</a:t>
            </a:r>
          </a:p>
          <a:p>
            <a:pPr lvl="1"/>
            <a:r>
              <a:rPr lang="en-US" dirty="0" smtClean="0"/>
              <a:t>Second level text</a:t>
            </a:r>
          </a:p>
          <a:p>
            <a:pPr lvl="2"/>
            <a:r>
              <a:rPr lang="en-US" dirty="0" smtClean="0"/>
              <a:t>Third level text</a:t>
            </a:r>
          </a:p>
          <a:p>
            <a:pPr lvl="3"/>
            <a:r>
              <a:rPr lang="en-US" dirty="0" smtClean="0"/>
              <a:t>Fourth level text</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A220C179-9F06-40D0-93EA-8FF612BB075F}" type="slidenum">
              <a:rPr lang="en-GB" smtClean="0">
                <a:solidFill>
                  <a:prstClr val="black">
                    <a:tint val="75000"/>
                  </a:prstClr>
                </a:solidFill>
              </a:rPr>
              <a:pPr/>
              <a:t>‹#›</a:t>
            </a:fld>
            <a:endParaRPr lang="en-GB" dirty="0">
              <a:solidFill>
                <a:prstClr val="black">
                  <a:tint val="75000"/>
                </a:prstClr>
              </a:solidFill>
            </a:endParaRPr>
          </a:p>
        </p:txBody>
      </p:sp>
      <p:cxnSp>
        <p:nvCxnSpPr>
          <p:cNvPr id="8" name="Straight Connector 7"/>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29725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3000" baseline="0">
                <a:latin typeface="Arial" pitchFamily="34" charset="0"/>
              </a:defRPr>
            </a:lvl1pPr>
          </a:lstStyle>
          <a:p>
            <a:r>
              <a:rPr lang="en-US" dirty="0" smtClean="0"/>
              <a:t>Slide title</a:t>
            </a:r>
            <a:endParaRPr lang="en-GB" dirty="0"/>
          </a:p>
        </p:txBody>
      </p:sp>
      <p:sp>
        <p:nvSpPr>
          <p:cNvPr id="3" name="Content Placeholder 2"/>
          <p:cNvSpPr>
            <a:spLocks noGrp="1"/>
          </p:cNvSpPr>
          <p:nvPr>
            <p:ph idx="1" hasCustomPrompt="1"/>
          </p:nvPr>
        </p:nvSpPr>
        <p:spPr>
          <a:xfrm>
            <a:off x="2051720" y="1189826"/>
            <a:ext cx="6635080" cy="4936337"/>
          </a:xfrm>
        </p:spPr>
        <p:txBody>
          <a:bodyPr>
            <a:normAutofit/>
          </a:bodyPr>
          <a:lstStyle>
            <a:lvl1pPr>
              <a:defRPr sz="1600" baseline="0">
                <a:latin typeface="Arial" pitchFamily="34" charset="0"/>
              </a:defRPr>
            </a:lvl1pPr>
            <a:lvl2pPr marL="742950" indent="-285750">
              <a:buFont typeface="Wingdings" pitchFamily="2" charset="2"/>
              <a:buChar char="§"/>
              <a:defRPr sz="1400" baseline="0">
                <a:latin typeface="Arial" pitchFamily="34" charset="0"/>
              </a:defRPr>
            </a:lvl2pPr>
            <a:lvl3pPr marL="1200150" indent="-285750">
              <a:buFontTx/>
              <a:buChar char="-"/>
              <a:defRPr sz="1200" baseline="0">
                <a:latin typeface="Arial" pitchFamily="34" charset="0"/>
              </a:defRPr>
            </a:lvl3pPr>
            <a:lvl4pPr marL="1543050" indent="-171450">
              <a:buFont typeface="Arial" pitchFamily="34" charset="0"/>
              <a:buChar char="•"/>
              <a:defRPr sz="1000" baseline="0">
                <a:latin typeface="Arial" pitchFamily="34" charset="0"/>
              </a:defRPr>
            </a:lvl4pPr>
            <a:lvl5pPr marL="2057400" indent="-228600">
              <a:buFont typeface="Wingdings" pitchFamily="2" charset="2"/>
              <a:buChar char="§"/>
              <a:defRPr sz="1000" baseline="0">
                <a:latin typeface="Arial" pitchFamily="34" charset="0"/>
              </a:defRPr>
            </a:lvl5pPr>
          </a:lstStyle>
          <a:p>
            <a:pPr lvl="0"/>
            <a:r>
              <a:rPr lang="en-US" dirty="0" smtClean="0"/>
              <a:t>Place your text here</a:t>
            </a:r>
          </a:p>
          <a:p>
            <a:pPr lvl="1"/>
            <a:r>
              <a:rPr lang="en-US" dirty="0" smtClean="0"/>
              <a:t>Second level text</a:t>
            </a:r>
          </a:p>
          <a:p>
            <a:pPr lvl="2"/>
            <a:r>
              <a:rPr lang="en-US" dirty="0" smtClean="0"/>
              <a:t>Third level text</a:t>
            </a:r>
          </a:p>
          <a:p>
            <a:pPr lvl="3"/>
            <a:r>
              <a:rPr lang="en-US" dirty="0" smtClean="0"/>
              <a:t>Fourth level text</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A220C179-9F06-40D0-93EA-8FF612BB075F}" type="slidenum">
              <a:rPr lang="en-GB" smtClean="0">
                <a:solidFill>
                  <a:prstClr val="black">
                    <a:tint val="75000"/>
                  </a:prstClr>
                </a:solidFill>
              </a:rPr>
              <a:pPr/>
              <a:t>‹#›</a:t>
            </a:fld>
            <a:endParaRPr lang="en-GB" dirty="0">
              <a:solidFill>
                <a:prstClr val="black">
                  <a:tint val="75000"/>
                </a:prstClr>
              </a:solidFill>
            </a:endParaRPr>
          </a:p>
        </p:txBody>
      </p: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hasCustomPrompt="1"/>
          </p:nvPr>
        </p:nvSpPr>
        <p:spPr>
          <a:xfrm>
            <a:off x="471753" y="1196752"/>
            <a:ext cx="1363943" cy="4936337"/>
          </a:xfrm>
        </p:spPr>
        <p:txBody>
          <a:bodyPr>
            <a:normAutofit/>
          </a:bodyPr>
          <a:lstStyle>
            <a:lvl1pPr marL="0" indent="0">
              <a:buFontTx/>
              <a:buNone/>
              <a:defRPr sz="1000" b="0" i="1" baseline="0">
                <a:latin typeface="Arial" pitchFamily="34" charset="0"/>
              </a:defRPr>
            </a:lvl1pPr>
            <a:lvl2pPr marL="742950" indent="-285750">
              <a:buFont typeface="Wingdings" pitchFamily="2" charset="2"/>
              <a:buChar char="§"/>
              <a:defRPr sz="1400" baseline="0">
                <a:latin typeface="Arial" pitchFamily="34" charset="0"/>
              </a:defRPr>
            </a:lvl2pPr>
            <a:lvl3pPr marL="1200150" indent="-285750">
              <a:buFontTx/>
              <a:buChar char="-"/>
              <a:defRPr sz="1200" baseline="0">
                <a:latin typeface="Arial" pitchFamily="34" charset="0"/>
              </a:defRPr>
            </a:lvl3pPr>
            <a:lvl4pPr marL="1543050" indent="-171450">
              <a:buFont typeface="Arial" pitchFamily="34" charset="0"/>
              <a:buChar char="•"/>
              <a:defRPr sz="1000" baseline="0">
                <a:latin typeface="Arial" pitchFamily="34" charset="0"/>
              </a:defRPr>
            </a:lvl4pPr>
            <a:lvl5pPr marL="2057400" indent="-228600">
              <a:buFont typeface="Wingdings" pitchFamily="2" charset="2"/>
              <a:buChar char="§"/>
              <a:defRPr sz="1000" baseline="0">
                <a:latin typeface="Arial" pitchFamily="34" charset="0"/>
              </a:defRPr>
            </a:lvl5pPr>
          </a:lstStyle>
          <a:p>
            <a:pPr lvl="0"/>
            <a:r>
              <a:rPr lang="en-US" dirty="0" smtClean="0"/>
              <a:t>Place your text here</a:t>
            </a:r>
          </a:p>
        </p:txBody>
      </p:sp>
      <p:pic>
        <p:nvPicPr>
          <p:cNvPr id="11" name="Picture 10"/>
          <p:cNvPicPr/>
          <p:nvPr userDrawn="1"/>
        </p:nvPicPr>
        <p:blipFill>
          <a:blip r:embed="rId2"/>
          <a:stretch>
            <a:fillRect/>
          </a:stretch>
        </p:blipFill>
        <p:spPr>
          <a:xfrm>
            <a:off x="471753" y="6360368"/>
            <a:ext cx="1487170" cy="381000"/>
          </a:xfrm>
          <a:prstGeom prst="rect">
            <a:avLst/>
          </a:prstGeom>
        </p:spPr>
      </p:pic>
      <p:cxnSp>
        <p:nvCxnSpPr>
          <p:cNvPr id="13" name="Straight Connector 12"/>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381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a:t>
            </a:r>
            <a:endParaRPr lang="en-GB" dirty="0"/>
          </a:p>
        </p:txBody>
      </p:sp>
      <p:sp>
        <p:nvSpPr>
          <p:cNvPr id="3" name="Text Placeholder 2"/>
          <p:cNvSpPr>
            <a:spLocks noGrp="1"/>
          </p:cNvSpPr>
          <p:nvPr>
            <p:ph type="body" idx="1" hasCustomPrompt="1"/>
          </p:nvPr>
        </p:nvSpPr>
        <p:spPr>
          <a:xfrm>
            <a:off x="447574" y="802905"/>
            <a:ext cx="8228882" cy="409087"/>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4" name="Content Placeholder 3"/>
          <p:cNvSpPr>
            <a:spLocks noGrp="1"/>
          </p:cNvSpPr>
          <p:nvPr>
            <p:ph sz="half" idx="2" hasCustomPrompt="1"/>
          </p:nvPr>
        </p:nvSpPr>
        <p:spPr>
          <a:xfrm>
            <a:off x="457200" y="1574038"/>
            <a:ext cx="1378496" cy="4552125"/>
          </a:xfrm>
        </p:spPr>
        <p:txBody>
          <a:bodyPr>
            <a:normAutofit/>
          </a:bodyPr>
          <a:lstStyle>
            <a:lvl1pPr marL="0" indent="0">
              <a:buFontTx/>
              <a:buNone/>
              <a:defRPr sz="1000" i="1"/>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Add comments</a:t>
            </a:r>
            <a:endParaRPr lang="en-GB" dirty="0"/>
          </a:p>
        </p:txBody>
      </p:sp>
      <p:sp>
        <p:nvSpPr>
          <p:cNvPr id="5" name="Text Placeholder 4"/>
          <p:cNvSpPr>
            <a:spLocks noGrp="1"/>
          </p:cNvSpPr>
          <p:nvPr>
            <p:ph type="body" sz="quarter" idx="3" hasCustomPrompt="1"/>
          </p:nvPr>
        </p:nvSpPr>
        <p:spPr>
          <a:xfrm>
            <a:off x="2051720" y="1588036"/>
            <a:ext cx="6624736" cy="360040"/>
          </a:xfrm>
          <a:solidFill>
            <a:srgbClr val="0C9BE2"/>
          </a:solidFill>
        </p:spPr>
        <p:txBody>
          <a:bodyPr anchor="ctr" anchorCtr="0">
            <a:normAutofit/>
          </a:bodyPr>
          <a:lstStyle>
            <a:lvl1pPr marL="0" indent="0">
              <a:buNone/>
              <a:defRPr sz="1400" b="1"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a:t>
            </a:r>
          </a:p>
        </p:txBody>
      </p:sp>
      <p:sp>
        <p:nvSpPr>
          <p:cNvPr id="6" name="Content Placeholder 5"/>
          <p:cNvSpPr>
            <a:spLocks noGrp="1"/>
          </p:cNvSpPr>
          <p:nvPr>
            <p:ph sz="quarter" idx="4"/>
          </p:nvPr>
        </p:nvSpPr>
        <p:spPr>
          <a:xfrm>
            <a:off x="2051720" y="2060848"/>
            <a:ext cx="6635081" cy="4065315"/>
          </a:xfrm>
        </p:spPr>
        <p:txBody>
          <a:bodyPr>
            <a:normAutofit/>
          </a:bodyPr>
          <a:lstStyle>
            <a:lvl1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GB" sz="1600" kern="1200" baseline="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lstStyle/>
          <a:p>
            <a:fld id="{A220C179-9F06-40D0-93EA-8FF612BB075F}" type="slidenum">
              <a:rPr lang="en-GB" smtClean="0">
                <a:solidFill>
                  <a:prstClr val="black">
                    <a:tint val="75000"/>
                  </a:prstClr>
                </a:solidFill>
              </a:rPr>
              <a:pPr/>
              <a:t>‹#›</a:t>
            </a:fld>
            <a:endParaRPr lang="en-GB" dirty="0">
              <a:solidFill>
                <a:prstClr val="black">
                  <a:tint val="75000"/>
                </a:prstClr>
              </a:solidFill>
            </a:endParaRPr>
          </a:p>
        </p:txBody>
      </p:sp>
      <p:cxnSp>
        <p:nvCxnSpPr>
          <p:cNvPr id="10" name="Straight Connector 9"/>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1887156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title</a:t>
            </a:r>
            <a:endParaRPr lang="en-GB" dirty="0"/>
          </a:p>
        </p:txBody>
      </p:sp>
      <p:sp>
        <p:nvSpPr>
          <p:cNvPr id="3" name="Text Placeholder 2"/>
          <p:cNvSpPr>
            <a:spLocks noGrp="1"/>
          </p:cNvSpPr>
          <p:nvPr>
            <p:ph type="body" idx="1"/>
          </p:nvPr>
        </p:nvSpPr>
        <p:spPr>
          <a:xfrm>
            <a:off x="457200" y="1412816"/>
            <a:ext cx="4040188" cy="360000"/>
          </a:xfrm>
          <a:solidFill>
            <a:srgbClr val="0C9BE2"/>
          </a:solidFill>
        </p:spPr>
        <p:txBody>
          <a:bodyPr vert="horz" lIns="91440" tIns="45720" rIns="91440" bIns="45720" rtlCol="0" anchor="ctr" anchorCtr="0">
            <a:normAutofit/>
          </a:bodyPr>
          <a:lstStyle>
            <a:lvl1pPr marL="342900" indent="-342900">
              <a:buNone/>
              <a:defRPr lang="en-US" sz="1400" b="1" baseline="0" smtClean="0">
                <a:solidFill>
                  <a:schemeClr val="bg1"/>
                </a:solidFill>
              </a:defRPr>
            </a:lvl1pPr>
          </a:lstStyle>
          <a:p>
            <a:pPr marL="0" lvl="0" indent="0"/>
            <a:r>
              <a:rPr lang="en-US" smtClean="0"/>
              <a:t>Click to edit Master text styles</a:t>
            </a:r>
          </a:p>
        </p:txBody>
      </p:sp>
      <p:sp>
        <p:nvSpPr>
          <p:cNvPr id="4" name="Content Placeholder 3"/>
          <p:cNvSpPr>
            <a:spLocks noGrp="1"/>
          </p:cNvSpPr>
          <p:nvPr>
            <p:ph sz="half" idx="2"/>
          </p:nvPr>
        </p:nvSpPr>
        <p:spPr>
          <a:xfrm>
            <a:off x="457200" y="1844824"/>
            <a:ext cx="4040188" cy="4281339"/>
          </a:xfrm>
        </p:spPr>
        <p:txBody>
          <a:bodyPr>
            <a:normAutofit/>
          </a:bodyPr>
          <a:lstStyle>
            <a:lvl1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GB" sz="1600" kern="1200" baseline="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412816"/>
            <a:ext cx="4041775" cy="360000"/>
          </a:xfrm>
          <a:solidFill>
            <a:srgbClr val="0C9BE2"/>
          </a:solidFill>
        </p:spPr>
        <p:txBody>
          <a:bodyPr vert="horz" lIns="91440" tIns="45720" rIns="91440" bIns="45720" rtlCol="0" anchor="ctr" anchorCtr="0">
            <a:normAutofit/>
          </a:bodyPr>
          <a:lstStyle>
            <a:lvl1pPr marL="342900" indent="-342900">
              <a:buFontTx/>
              <a:buNone/>
              <a:defRPr lang="en-US" sz="1400" b="1" baseline="0" smtClean="0">
                <a:solidFill>
                  <a:schemeClr val="bg1"/>
                </a:solidFill>
              </a:defRPr>
            </a:lvl1pPr>
          </a:lstStyle>
          <a:p>
            <a:pPr marL="0" lvl="0" indent="0"/>
            <a:r>
              <a:rPr lang="en-US" smtClean="0"/>
              <a:t>Click to edit Master text styles</a:t>
            </a:r>
          </a:p>
        </p:txBody>
      </p:sp>
      <p:sp>
        <p:nvSpPr>
          <p:cNvPr id="6" name="Content Placeholder 5"/>
          <p:cNvSpPr>
            <a:spLocks noGrp="1"/>
          </p:cNvSpPr>
          <p:nvPr>
            <p:ph sz="quarter" idx="4"/>
          </p:nvPr>
        </p:nvSpPr>
        <p:spPr>
          <a:xfrm>
            <a:off x="4645025" y="1844824"/>
            <a:ext cx="4041775" cy="4281339"/>
          </a:xfrm>
        </p:spPr>
        <p:txBody>
          <a:bodyPr>
            <a:normAutofit/>
          </a:bodyPr>
          <a:lstStyle>
            <a:lvl1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defRPr lang="en-US" sz="1600" kern="1200" baseline="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defRPr lang="en-GB" sz="1600" kern="1200" baseline="0" dirty="0">
                <a:solidFill>
                  <a:schemeClr val="tx1"/>
                </a:solidFill>
                <a:latin typeface="Arial" pitchFamily="34" charset="0"/>
                <a:ea typeface="+mn-ea"/>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p:txBody>
          <a:bodyPr/>
          <a:lstStyle/>
          <a:p>
            <a:fld id="{A220C179-9F06-40D0-93EA-8FF612BB075F}" type="slidenum">
              <a:rPr lang="en-GB" smtClean="0">
                <a:solidFill>
                  <a:prstClr val="black">
                    <a:tint val="75000"/>
                  </a:prstClr>
                </a:solidFill>
              </a:rPr>
              <a:pPr/>
              <a:t>‹#›</a:t>
            </a:fld>
            <a:endParaRPr lang="en-GB" dirty="0">
              <a:solidFill>
                <a:prstClr val="black">
                  <a:tint val="75000"/>
                </a:prstClr>
              </a:solidFill>
            </a:endParaRPr>
          </a:p>
        </p:txBody>
      </p:sp>
      <p:cxnSp>
        <p:nvCxnSpPr>
          <p:cNvPr id="10" name="Straight Connector 9"/>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p:cNvPicPr/>
          <p:nvPr userDrawn="1"/>
        </p:nvPicPr>
        <p:blipFill>
          <a:blip r:embed="rId2"/>
          <a:stretch>
            <a:fillRect/>
          </a:stretch>
        </p:blipFill>
        <p:spPr>
          <a:xfrm>
            <a:off x="471753" y="6360368"/>
            <a:ext cx="1487170" cy="381000"/>
          </a:xfrm>
          <a:prstGeom prst="rect">
            <a:avLst/>
          </a:prstGeom>
        </p:spPr>
      </p:pic>
      <p:sp>
        <p:nvSpPr>
          <p:cNvPr id="13" name="Text Placeholder 2"/>
          <p:cNvSpPr>
            <a:spLocks noGrp="1"/>
          </p:cNvSpPr>
          <p:nvPr>
            <p:ph type="body" idx="13" hasCustomPrompt="1"/>
          </p:nvPr>
        </p:nvSpPr>
        <p:spPr>
          <a:xfrm>
            <a:off x="467544" y="849951"/>
            <a:ext cx="8208912" cy="360040"/>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Tree>
    <p:extLst>
      <p:ext uri="{BB962C8B-B14F-4D97-AF65-F5344CB8AC3E}">
        <p14:creationId xmlns:p14="http://schemas.microsoft.com/office/powerpoint/2010/main" val="387732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000" baseline="0"/>
            </a:lvl1pPr>
          </a:lstStyle>
          <a:p>
            <a:r>
              <a:rPr lang="en-US" dirty="0" smtClean="0"/>
              <a:t>Contact details</a:t>
            </a:r>
            <a:endParaRPr lang="en-GB" dirty="0"/>
          </a:p>
        </p:txBody>
      </p:sp>
      <p:sp>
        <p:nvSpPr>
          <p:cNvPr id="3" name="Content Placeholder 2"/>
          <p:cNvSpPr>
            <a:spLocks noGrp="1"/>
          </p:cNvSpPr>
          <p:nvPr>
            <p:ph sz="half" idx="1" hasCustomPrompt="1"/>
          </p:nvPr>
        </p:nvSpPr>
        <p:spPr>
          <a:xfrm>
            <a:off x="457200" y="2060848"/>
            <a:ext cx="4038600" cy="4065315"/>
          </a:xfrm>
        </p:spPr>
        <p:txBody>
          <a:bodyPr/>
          <a:lstStyle>
            <a:lvl1pPr marL="0" indent="0">
              <a:buNone/>
              <a:defRPr sz="14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Add contact details</a:t>
            </a:r>
          </a:p>
        </p:txBody>
      </p:sp>
      <p:sp>
        <p:nvSpPr>
          <p:cNvPr id="4" name="Content Placeholder 3"/>
          <p:cNvSpPr>
            <a:spLocks noGrp="1"/>
          </p:cNvSpPr>
          <p:nvPr>
            <p:ph sz="half" idx="2" hasCustomPrompt="1"/>
          </p:nvPr>
        </p:nvSpPr>
        <p:spPr>
          <a:xfrm>
            <a:off x="4648200" y="2060848"/>
            <a:ext cx="4038600" cy="4065315"/>
          </a:xfrm>
        </p:spPr>
        <p:txBody>
          <a:bodyPr>
            <a:normAutofit/>
          </a:bodyPr>
          <a:lstStyle>
            <a:lvl1pPr marL="0" indent="0">
              <a:buNone/>
              <a:defRPr sz="1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Add contact details</a:t>
            </a:r>
          </a:p>
        </p:txBody>
      </p:sp>
      <p:sp>
        <p:nvSpPr>
          <p:cNvPr id="7" name="Slide Number Placeholder 6"/>
          <p:cNvSpPr>
            <a:spLocks noGrp="1"/>
          </p:cNvSpPr>
          <p:nvPr>
            <p:ph type="sldNum" sz="quarter" idx="12"/>
          </p:nvPr>
        </p:nvSpPr>
        <p:spPr/>
        <p:txBody>
          <a:bodyPr/>
          <a:lstStyle/>
          <a:p>
            <a:fld id="{A220C179-9F06-40D0-93EA-8FF612BB075F}" type="slidenum">
              <a:rPr lang="en-GB" smtClean="0">
                <a:solidFill>
                  <a:prstClr val="black">
                    <a:tint val="75000"/>
                  </a:prstClr>
                </a:solidFill>
              </a:rPr>
              <a:pPr/>
              <a:t>‹#›</a:t>
            </a:fld>
            <a:endParaRPr lang="en-GB" dirty="0">
              <a:solidFill>
                <a:prstClr val="black">
                  <a:tint val="75000"/>
                </a:prstClr>
              </a:solidFill>
            </a:endParaRPr>
          </a:p>
        </p:txBody>
      </p:sp>
      <p:cxnSp>
        <p:nvCxnSpPr>
          <p:cNvPr id="8" name="Straight Connector 7"/>
          <p:cNvCxnSpPr/>
          <p:nvPr userDrawn="1"/>
        </p:nvCxnSpPr>
        <p:spPr>
          <a:xfrm>
            <a:off x="467544" y="777720"/>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67544" y="6237312"/>
            <a:ext cx="82089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p:nvPr userDrawn="1"/>
        </p:nvPicPr>
        <p:blipFill>
          <a:blip r:embed="rId2"/>
          <a:stretch>
            <a:fillRect/>
          </a:stretch>
        </p:blipFill>
        <p:spPr>
          <a:xfrm>
            <a:off x="471753" y="6360368"/>
            <a:ext cx="1487170" cy="381000"/>
          </a:xfrm>
          <a:prstGeom prst="rect">
            <a:avLst/>
          </a:prstGeom>
        </p:spPr>
      </p:pic>
    </p:spTree>
    <p:extLst>
      <p:ext uri="{BB962C8B-B14F-4D97-AF65-F5344CB8AC3E}">
        <p14:creationId xmlns:p14="http://schemas.microsoft.com/office/powerpoint/2010/main" val="322849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05272" y="1969963"/>
            <a:ext cx="4042792" cy="562074"/>
          </a:xfrm>
        </p:spPr>
        <p:txBody>
          <a:bodyPr>
            <a:normAutofit/>
          </a:bodyPr>
          <a:lstStyle>
            <a:lvl1pPr>
              <a:defRPr sz="1800" baseline="0"/>
            </a:lvl1pPr>
          </a:lstStyle>
          <a:p>
            <a:r>
              <a:rPr lang="en-US" dirty="0" smtClean="0"/>
              <a:t>Contact details</a:t>
            </a:r>
            <a:endParaRPr lang="en-GB" dirty="0"/>
          </a:p>
        </p:txBody>
      </p:sp>
      <p:sp>
        <p:nvSpPr>
          <p:cNvPr id="3" name="Content Placeholder 2"/>
          <p:cNvSpPr>
            <a:spLocks noGrp="1"/>
          </p:cNvSpPr>
          <p:nvPr>
            <p:ph sz="half" idx="1" hasCustomPrompt="1"/>
          </p:nvPr>
        </p:nvSpPr>
        <p:spPr>
          <a:xfrm>
            <a:off x="1105272" y="2532037"/>
            <a:ext cx="4038600" cy="3417243"/>
          </a:xfrm>
        </p:spPr>
        <p:txBody>
          <a:bodyPr/>
          <a:lstStyle>
            <a:lvl1pPr marL="0" indent="0">
              <a:buNone/>
              <a:defRPr sz="1400"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Add contact details</a:t>
            </a:r>
          </a:p>
        </p:txBody>
      </p:sp>
      <p:sp>
        <p:nvSpPr>
          <p:cNvPr id="7" name="Slide Number Placeholder 6"/>
          <p:cNvSpPr>
            <a:spLocks noGrp="1"/>
          </p:cNvSpPr>
          <p:nvPr>
            <p:ph type="sldNum" sz="quarter" idx="12"/>
          </p:nvPr>
        </p:nvSpPr>
        <p:spPr/>
        <p:txBody>
          <a:bodyPr/>
          <a:lstStyle/>
          <a:p>
            <a:fld id="{A220C179-9F06-40D0-93EA-8FF612BB075F}" type="slidenum">
              <a:rPr lang="en-GB" smtClean="0">
                <a:solidFill>
                  <a:prstClr val="black">
                    <a:tint val="75000"/>
                  </a:prstClr>
                </a:solidFill>
              </a:rPr>
              <a:pPr/>
              <a:t>‹#›</a:t>
            </a:fld>
            <a:endParaRPr lang="en-GB" dirty="0">
              <a:solidFill>
                <a:prstClr val="black">
                  <a:tint val="75000"/>
                </a:prstClr>
              </a:solidFill>
            </a:endParaRPr>
          </a:p>
        </p:txBody>
      </p:sp>
      <p:pic>
        <p:nvPicPr>
          <p:cNvPr id="11" name="Picture 10"/>
          <p:cNvPicPr/>
          <p:nvPr userDrawn="1"/>
        </p:nvPicPr>
        <p:blipFill>
          <a:blip r:embed="rId2"/>
          <a:stretch>
            <a:fillRect/>
          </a:stretch>
        </p:blipFill>
        <p:spPr>
          <a:xfrm>
            <a:off x="467544" y="404664"/>
            <a:ext cx="2968625" cy="1041400"/>
          </a:xfrm>
          <a:prstGeom prst="rect">
            <a:avLst/>
          </a:prstGeom>
        </p:spPr>
      </p:pic>
    </p:spTree>
    <p:extLst>
      <p:ext uri="{BB962C8B-B14F-4D97-AF65-F5344CB8AC3E}">
        <p14:creationId xmlns:p14="http://schemas.microsoft.com/office/powerpoint/2010/main" val="351555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2074"/>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268760"/>
            <a:ext cx="8229600" cy="48574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20C179-9F06-40D0-93EA-8FF612BB075F}"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11321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l" defTabSz="914400" rtl="0" eaLnBrk="1" latinLnBrk="0" hangingPunct="1">
        <a:spcBef>
          <a:spcPct val="0"/>
        </a:spcBef>
        <a:buNone/>
        <a:defRPr sz="3000" kern="1200" baseline="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Wingdings" pitchFamily="2" charset="2"/>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11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esarper@naic.org"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200" dirty="0" smtClean="0"/>
              <a:t>ICP 8 – Risk Management and Internal Controls</a:t>
            </a:r>
            <a:endParaRPr lang="en-GB" sz="3200" dirty="0"/>
          </a:p>
        </p:txBody>
      </p:sp>
      <p:sp>
        <p:nvSpPr>
          <p:cNvPr id="3" name="Subtitle 2"/>
          <p:cNvSpPr>
            <a:spLocks noGrp="1"/>
          </p:cNvSpPr>
          <p:nvPr>
            <p:ph type="subTitle" idx="1"/>
          </p:nvPr>
        </p:nvSpPr>
        <p:spPr/>
        <p:txBody>
          <a:bodyPr/>
          <a:lstStyle/>
          <a:p>
            <a:r>
              <a:rPr lang="en-GB" sz="1400" b="1" dirty="0" smtClean="0"/>
              <a:t>Ekrem Sarper</a:t>
            </a:r>
            <a:endParaRPr lang="en-GB" sz="1400" dirty="0"/>
          </a:p>
          <a:p>
            <a:r>
              <a:rPr lang="en-GB" dirty="0" smtClean="0"/>
              <a:t>Vice Chair, Implementation Committee</a:t>
            </a:r>
            <a:endParaRPr lang="en-GB" dirty="0" smtClean="0"/>
          </a:p>
          <a:p>
            <a:r>
              <a:rPr lang="en-GB" dirty="0" smtClean="0"/>
              <a:t>San Jose, Costa Rica</a:t>
            </a:r>
            <a:endParaRPr lang="en-GB" dirty="0"/>
          </a:p>
        </p:txBody>
      </p:sp>
    </p:spTree>
    <p:extLst>
      <p:ext uri="{BB962C8B-B14F-4D97-AF65-F5344CB8AC3E}">
        <p14:creationId xmlns:p14="http://schemas.microsoft.com/office/powerpoint/2010/main" val="41388290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lvl="0" indent="0"/>
            <a:r>
              <a:rPr lang="en-US" b="1" dirty="0" smtClean="0">
                <a:solidFill>
                  <a:prstClr val="black"/>
                </a:solidFill>
              </a:rPr>
              <a:t>Corporate and Risk Governance Assessment</a:t>
            </a:r>
            <a:endParaRPr lang="en-US" b="1" dirty="0">
              <a:solidFill>
                <a:prstClr val="black"/>
              </a:solidFill>
            </a:endParaRPr>
          </a:p>
        </p:txBody>
      </p:sp>
      <p:sp>
        <p:nvSpPr>
          <p:cNvPr id="3" name="Content Placeholder 2"/>
          <p:cNvSpPr>
            <a:spLocks noGrp="1"/>
          </p:cNvSpPr>
          <p:nvPr>
            <p:ph idx="1"/>
          </p:nvPr>
        </p:nvSpPr>
        <p:spPr/>
        <p:txBody>
          <a:bodyPr/>
          <a:lstStyle/>
          <a:p>
            <a:pPr marL="0" lvl="0" indent="0">
              <a:buNone/>
            </a:pPr>
            <a:r>
              <a:rPr lang="en-US" b="1" dirty="0" smtClean="0">
                <a:solidFill>
                  <a:prstClr val="black"/>
                </a:solidFill>
              </a:rPr>
              <a:t>ICPs </a:t>
            </a:r>
            <a:r>
              <a:rPr lang="en-US" b="1" dirty="0">
                <a:solidFill>
                  <a:prstClr val="black"/>
                </a:solidFill>
              </a:rPr>
              <a:t>4, 5, 7 and 8 – Corporate Governance</a:t>
            </a:r>
          </a:p>
          <a:p>
            <a:pPr lvl="0"/>
            <a:r>
              <a:rPr lang="en-GB" dirty="0" smtClean="0">
                <a:solidFill>
                  <a:prstClr val="black"/>
                </a:solidFill>
              </a:rPr>
              <a:t>ICP 8 assessed as part of Assessment on theme of </a:t>
            </a:r>
            <a:r>
              <a:rPr lang="en-GB" b="1" u="sng" dirty="0" smtClean="0">
                <a:solidFill>
                  <a:prstClr val="black"/>
                </a:solidFill>
              </a:rPr>
              <a:t>“Corporate and Risk Governance”</a:t>
            </a:r>
          </a:p>
          <a:p>
            <a:pPr lvl="0"/>
            <a:r>
              <a:rPr lang="en-GB" dirty="0" smtClean="0">
                <a:solidFill>
                  <a:prstClr val="black"/>
                </a:solidFill>
              </a:rPr>
              <a:t>69 supervisory authorities participated </a:t>
            </a:r>
            <a:endParaRPr lang="en-GB" dirty="0">
              <a:solidFill>
                <a:prstClr val="black"/>
              </a:solidFill>
            </a:endParaRPr>
          </a:p>
          <a:p>
            <a:pPr lvl="0"/>
            <a:r>
              <a:rPr lang="en-GB" dirty="0">
                <a:solidFill>
                  <a:prstClr val="black"/>
                </a:solidFill>
              </a:rPr>
              <a:t>Some jurisdictions have appropriate regulatory frameworks, have policies and procedures in </a:t>
            </a:r>
            <a:r>
              <a:rPr lang="en-GB" dirty="0" smtClean="0">
                <a:solidFill>
                  <a:prstClr val="black"/>
                </a:solidFill>
              </a:rPr>
              <a:t>place – </a:t>
            </a:r>
            <a:r>
              <a:rPr lang="en-GB" b="1" u="sng" dirty="0" smtClean="0">
                <a:solidFill>
                  <a:prstClr val="black"/>
                </a:solidFill>
              </a:rPr>
              <a:t>but</a:t>
            </a:r>
            <a:r>
              <a:rPr lang="en-GB" dirty="0" smtClean="0">
                <a:solidFill>
                  <a:prstClr val="black"/>
                </a:solidFill>
              </a:rPr>
              <a:t> supervision is done in response to concerns, not proactively.</a:t>
            </a:r>
          </a:p>
          <a:p>
            <a:pPr lvl="0"/>
            <a:r>
              <a:rPr lang="en-US" dirty="0" smtClean="0">
                <a:solidFill>
                  <a:prstClr val="black"/>
                </a:solidFill>
              </a:rPr>
              <a:t>Some </a:t>
            </a:r>
            <a:r>
              <a:rPr lang="en-US" dirty="0">
                <a:solidFill>
                  <a:prstClr val="black"/>
                </a:solidFill>
              </a:rPr>
              <a:t>jurisdictions rely on legislative frameworks that are not insurance specific – </a:t>
            </a:r>
            <a:r>
              <a:rPr lang="en-US" dirty="0" smtClean="0">
                <a:solidFill>
                  <a:prstClr val="black"/>
                </a:solidFill>
              </a:rPr>
              <a:t>e.g., </a:t>
            </a:r>
            <a:r>
              <a:rPr lang="en-US" dirty="0">
                <a:solidFill>
                  <a:prstClr val="black"/>
                </a:solidFill>
              </a:rPr>
              <a:t>existing corporate law or securities </a:t>
            </a:r>
            <a:r>
              <a:rPr lang="en-US" dirty="0" smtClean="0">
                <a:solidFill>
                  <a:prstClr val="black"/>
                </a:solidFill>
              </a:rPr>
              <a:t>law</a:t>
            </a:r>
          </a:p>
          <a:p>
            <a:pPr lvl="0"/>
            <a:endParaRPr lang="en-US" dirty="0">
              <a:solidFill>
                <a:prstClr val="black"/>
              </a:solidFill>
            </a:endParaRPr>
          </a:p>
          <a:p>
            <a:endParaRPr lang="en-GB"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10</a:t>
            </a:fld>
            <a:endParaRPr lang="en-GB" dirty="0">
              <a:solidFill>
                <a:prstClr val="black">
                  <a:tint val="75000"/>
                </a:prstClr>
              </a:solidFill>
            </a:endParaRPr>
          </a:p>
        </p:txBody>
      </p:sp>
    </p:spTree>
    <p:extLst>
      <p:ext uri="{BB962C8B-B14F-4D97-AF65-F5344CB8AC3E}">
        <p14:creationId xmlns:p14="http://schemas.microsoft.com/office/powerpoint/2010/main" val="770177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b="1" dirty="0">
                <a:solidFill>
                  <a:prstClr val="black"/>
                </a:solidFill>
              </a:rPr>
              <a:t> ICP 8 - Results</a:t>
            </a:r>
            <a:endParaRPr lang="en-GB" sz="2700" b="1" dirty="0">
              <a:solidFill>
                <a:prstClr val="black"/>
              </a:solidFill>
            </a:endParaRPr>
          </a:p>
        </p:txBody>
      </p:sp>
      <p:sp>
        <p:nvSpPr>
          <p:cNvPr id="3" name="Content Placeholder 2"/>
          <p:cNvSpPr>
            <a:spLocks noGrp="1"/>
          </p:cNvSpPr>
          <p:nvPr>
            <p:ph idx="1"/>
          </p:nvPr>
        </p:nvSpPr>
        <p:spPr>
          <a:xfrm>
            <a:off x="467544" y="1052736"/>
            <a:ext cx="8229600" cy="4929411"/>
          </a:xfrm>
        </p:spPr>
        <p:txBody>
          <a:bodyPr/>
          <a:lstStyle/>
          <a:p>
            <a:pPr lvl="0"/>
            <a:r>
              <a:rPr lang="en-GB" dirty="0"/>
              <a:t>ICP 8 was significantly revised in 2011, with the new Standards being much more explicit </a:t>
            </a:r>
            <a:r>
              <a:rPr lang="en-GB" dirty="0" smtClean="0"/>
              <a:t>(and consequently difficult to observe)</a:t>
            </a:r>
          </a:p>
          <a:p>
            <a:pPr lvl="0"/>
            <a:r>
              <a:rPr lang="en-GB" dirty="0" smtClean="0"/>
              <a:t>Expert Team noted that capacity is an issue for a number of jurisdictions </a:t>
            </a:r>
          </a:p>
          <a:p>
            <a:pPr lvl="0"/>
            <a:endParaRPr lang="en-GB" dirty="0"/>
          </a:p>
          <a:p>
            <a:endParaRPr lang="en-GB"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11</a:t>
            </a:fld>
            <a:endParaRPr lang="en-GB" dirty="0">
              <a:solidFill>
                <a:prstClr val="black">
                  <a:tint val="75000"/>
                </a:prst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1337" y="2492896"/>
            <a:ext cx="624419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909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b="1" dirty="0">
                <a:solidFill>
                  <a:prstClr val="black"/>
                </a:solidFill>
              </a:rPr>
              <a:t> ICP 8 - Results</a:t>
            </a:r>
            <a:endParaRPr lang="en-GB" dirty="0"/>
          </a:p>
        </p:txBody>
      </p:sp>
      <p:sp>
        <p:nvSpPr>
          <p:cNvPr id="3" name="Content Placeholder 2"/>
          <p:cNvSpPr>
            <a:spLocks noGrp="1"/>
          </p:cNvSpPr>
          <p:nvPr>
            <p:ph idx="1"/>
          </p:nvPr>
        </p:nvSpPr>
        <p:spPr>
          <a:xfrm>
            <a:off x="434706" y="980728"/>
            <a:ext cx="8229600" cy="4929411"/>
          </a:xfrm>
        </p:spPr>
        <p:txBody>
          <a:bodyPr>
            <a:normAutofit/>
          </a:bodyPr>
          <a:lstStyle/>
          <a:p>
            <a:r>
              <a:rPr lang="en-GB" dirty="0"/>
              <a:t>Observance of ICP 8 in Americas was marginally </a:t>
            </a:r>
            <a:r>
              <a:rPr lang="en-GB" dirty="0" smtClean="0"/>
              <a:t>higher</a:t>
            </a:r>
          </a:p>
          <a:p>
            <a:pPr marL="0" lvl="0" indent="0">
              <a:buNone/>
            </a:pPr>
            <a:endParaRPr lang="en-US" dirty="0"/>
          </a:p>
          <a:p>
            <a:pPr marL="0" lvl="0" indent="0">
              <a:buNone/>
            </a:pPr>
            <a:endParaRPr lang="en-US" dirty="0"/>
          </a:p>
          <a:p>
            <a:pPr marL="0" lvl="0" indent="0">
              <a:buNone/>
            </a:pPr>
            <a:endParaRPr lang="en-US" dirty="0"/>
          </a:p>
          <a:p>
            <a:pPr marL="0" lvl="0" indent="0">
              <a:buNone/>
            </a:pPr>
            <a:endParaRPr lang="en-US" dirty="0"/>
          </a:p>
          <a:p>
            <a:pPr marL="0" indent="0">
              <a:buNone/>
            </a:pPr>
            <a:endParaRPr lang="en-US" dirty="0"/>
          </a:p>
          <a:p>
            <a:endParaRPr lang="en-GB" b="1" dirty="0" smtClean="0"/>
          </a:p>
          <a:p>
            <a:r>
              <a:rPr lang="en-GB" b="1" dirty="0" smtClean="0"/>
              <a:t>Standard </a:t>
            </a:r>
            <a:r>
              <a:rPr lang="en-GB" b="1" dirty="0"/>
              <a:t>8.2 </a:t>
            </a:r>
            <a:r>
              <a:rPr lang="en-GB" dirty="0"/>
              <a:t>had the highest number of supervisors with an assessment lower than “Observed”. </a:t>
            </a:r>
            <a:r>
              <a:rPr lang="en-GB" dirty="0" smtClean="0"/>
              <a:t>Observance of this standard was lower in the Americas</a:t>
            </a:r>
            <a:endParaRPr lang="en-GB" dirty="0"/>
          </a:p>
          <a:p>
            <a:pPr marL="0" indent="0">
              <a:buNone/>
            </a:pPr>
            <a:endParaRPr lang="en-GB" dirty="0"/>
          </a:p>
          <a:p>
            <a:endParaRPr lang="en-GB"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12</a:t>
            </a:fld>
            <a:endParaRPr lang="en-GB" dirty="0">
              <a:solidFill>
                <a:prstClr val="black">
                  <a:tint val="75000"/>
                </a:prstClr>
              </a:solidFill>
            </a:endParaRPr>
          </a:p>
        </p:txBody>
      </p:sp>
      <p:pic>
        <p:nvPicPr>
          <p:cNvPr id="5" name="table"/>
          <p:cNvPicPr>
            <a:picLocks noChangeAspect="1"/>
          </p:cNvPicPr>
          <p:nvPr/>
        </p:nvPicPr>
        <p:blipFill>
          <a:blip r:embed="rId2"/>
          <a:stretch>
            <a:fillRect/>
          </a:stretch>
        </p:blipFill>
        <p:spPr>
          <a:xfrm>
            <a:off x="683569" y="1484784"/>
            <a:ext cx="7848872" cy="1772519"/>
          </a:xfrm>
          <a:prstGeom prst="rect">
            <a:avLst/>
          </a:prstGeom>
        </p:spPr>
      </p:pic>
      <p:pic>
        <p:nvPicPr>
          <p:cNvPr id="9" name="table"/>
          <p:cNvPicPr>
            <a:picLocks noChangeAspect="1"/>
          </p:cNvPicPr>
          <p:nvPr/>
        </p:nvPicPr>
        <p:blipFill>
          <a:blip r:embed="rId3"/>
          <a:stretch>
            <a:fillRect/>
          </a:stretch>
        </p:blipFill>
        <p:spPr>
          <a:xfrm>
            <a:off x="683569" y="4581128"/>
            <a:ext cx="7848873" cy="1584177"/>
          </a:xfrm>
          <a:prstGeom prst="rect">
            <a:avLst/>
          </a:prstGeom>
        </p:spPr>
      </p:pic>
    </p:spTree>
    <p:extLst>
      <p:ext uri="{BB962C8B-B14F-4D97-AF65-F5344CB8AC3E}">
        <p14:creationId xmlns:p14="http://schemas.microsoft.com/office/powerpoint/2010/main" val="1290526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b="1" dirty="0">
                <a:solidFill>
                  <a:prstClr val="black"/>
                </a:solidFill>
              </a:rPr>
              <a:t> ICP 8 - Results</a:t>
            </a:r>
            <a:endParaRPr lang="en-GB" dirty="0"/>
          </a:p>
        </p:txBody>
      </p:sp>
      <p:sp>
        <p:nvSpPr>
          <p:cNvPr id="3" name="Content Placeholder 2"/>
          <p:cNvSpPr>
            <a:spLocks noGrp="1"/>
          </p:cNvSpPr>
          <p:nvPr>
            <p:ph idx="1"/>
          </p:nvPr>
        </p:nvSpPr>
        <p:spPr/>
        <p:txBody>
          <a:bodyPr/>
          <a:lstStyle/>
          <a:p>
            <a:pPr marL="0" lvl="0" indent="0">
              <a:buNone/>
            </a:pPr>
            <a:r>
              <a:rPr lang="en-GB" b="1" dirty="0" smtClean="0"/>
              <a:t>General Challenges with Observance</a:t>
            </a:r>
            <a:endParaRPr lang="en-GB" b="1" dirty="0"/>
          </a:p>
          <a:p>
            <a:pPr lvl="0"/>
            <a:r>
              <a:rPr lang="en-GB" dirty="0"/>
              <a:t>Legislative frameworks should ensure supervisors have the power to require insurers to have all control functions, and that these functions have the necessary resources, independence, and authority. </a:t>
            </a:r>
          </a:p>
          <a:p>
            <a:pPr lvl="0"/>
            <a:r>
              <a:rPr lang="en-GB" dirty="0"/>
              <a:t>Some supervisors may require one control function (</a:t>
            </a:r>
            <a:r>
              <a:rPr lang="en-GB" dirty="0" err="1"/>
              <a:t>eg</a:t>
            </a:r>
            <a:r>
              <a:rPr lang="en-GB" dirty="0"/>
              <a:t>, Internal Audit), while not requiring a Risk Management or a Compliance Function.  </a:t>
            </a:r>
          </a:p>
          <a:p>
            <a:pPr lvl="0"/>
            <a:r>
              <a:rPr lang="en-GB" dirty="0"/>
              <a:t>In many jurisdictions internal control requirements are defined, at least in part, in legislation other than insurance law. </a:t>
            </a:r>
          </a:p>
          <a:p>
            <a:pPr lvl="0"/>
            <a:r>
              <a:rPr lang="en-GB" dirty="0"/>
              <a:t>Supervisors should assess risk management and internal controls proactively, not just when problems are identified.  </a:t>
            </a:r>
          </a:p>
          <a:p>
            <a:endParaRPr lang="en-GB"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13</a:t>
            </a:fld>
            <a:endParaRPr lang="en-GB" dirty="0">
              <a:solidFill>
                <a:prstClr val="black">
                  <a:tint val="75000"/>
                </a:prstClr>
              </a:solidFill>
            </a:endParaRPr>
          </a:p>
        </p:txBody>
      </p:sp>
    </p:spTree>
    <p:extLst>
      <p:ext uri="{BB962C8B-B14F-4D97-AF65-F5344CB8AC3E}">
        <p14:creationId xmlns:p14="http://schemas.microsoft.com/office/powerpoint/2010/main" val="333353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GB" dirty="0"/>
          </a:p>
        </p:txBody>
      </p:sp>
    </p:spTree>
    <p:extLst>
      <p:ext uri="{BB962C8B-B14F-4D97-AF65-F5344CB8AC3E}">
        <p14:creationId xmlns:p14="http://schemas.microsoft.com/office/powerpoint/2010/main" val="1203157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 information</a:t>
            </a:r>
          </a:p>
        </p:txBody>
      </p:sp>
      <p:sp>
        <p:nvSpPr>
          <p:cNvPr id="3" name="Content Placeholder 2"/>
          <p:cNvSpPr>
            <a:spLocks noGrp="1"/>
          </p:cNvSpPr>
          <p:nvPr>
            <p:ph sz="half" idx="1"/>
          </p:nvPr>
        </p:nvSpPr>
        <p:spPr>
          <a:xfrm>
            <a:off x="467544" y="3068960"/>
            <a:ext cx="4038600" cy="3129211"/>
          </a:xfrm>
        </p:spPr>
        <p:txBody>
          <a:bodyPr>
            <a:normAutofit/>
          </a:bodyPr>
          <a:lstStyle/>
          <a:p>
            <a:r>
              <a:rPr lang="en-GB" sz="1200" b="1" dirty="0" smtClean="0"/>
              <a:t>Ekrem Sarper	</a:t>
            </a:r>
            <a:endParaRPr lang="en-GB" sz="1200" b="1" dirty="0"/>
          </a:p>
          <a:p>
            <a:r>
              <a:rPr lang="en-US" sz="1200" dirty="0" smtClean="0"/>
              <a:t>Vice Chair of the Implementation Committee</a:t>
            </a:r>
          </a:p>
          <a:p>
            <a:r>
              <a:rPr lang="en-US" sz="1200" dirty="0" smtClean="0">
                <a:hlinkClick r:id="rId2"/>
              </a:rPr>
              <a:t>esarper@naic.org</a:t>
            </a:r>
            <a:r>
              <a:rPr lang="en-US" sz="1200" dirty="0" smtClean="0"/>
              <a:t> </a:t>
            </a:r>
            <a:endParaRPr lang="en-GB" sz="1200" dirty="0"/>
          </a:p>
        </p:txBody>
      </p:sp>
      <p:sp>
        <p:nvSpPr>
          <p:cNvPr id="5" name="Slide Number Placeholder 4"/>
          <p:cNvSpPr>
            <a:spLocks noGrp="1"/>
          </p:cNvSpPr>
          <p:nvPr>
            <p:ph type="sldNum" sz="quarter" idx="12"/>
          </p:nvPr>
        </p:nvSpPr>
        <p:spPr/>
        <p:txBody>
          <a:bodyPr/>
          <a:lstStyle/>
          <a:p>
            <a:fld id="{A220C179-9F06-40D0-93EA-8FF612BB075F}" type="slidenum">
              <a:rPr lang="en-GB" smtClean="0"/>
              <a:t>15</a:t>
            </a:fld>
            <a:endParaRPr lang="en-GB"/>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4204208"/>
            <a:ext cx="1597025" cy="159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848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a:xfrm>
            <a:off x="467544" y="1196752"/>
            <a:ext cx="8229600" cy="3816425"/>
          </a:xfrm>
        </p:spPr>
        <p:txBody>
          <a:bodyPr>
            <a:normAutofit/>
          </a:bodyPr>
          <a:lstStyle/>
          <a:p>
            <a:pPr marL="457200" indent="-457200">
              <a:buFont typeface="Arial" pitchFamily="34" charset="0"/>
              <a:buChar char="•"/>
            </a:pPr>
            <a:endParaRPr lang="en-GB" sz="2400" b="1" dirty="0" smtClean="0"/>
          </a:p>
          <a:p>
            <a:pPr marL="457200" indent="-457200">
              <a:buFont typeface="Arial" pitchFamily="34" charset="0"/>
              <a:buChar char="•"/>
            </a:pPr>
            <a:r>
              <a:rPr lang="en-GB" sz="2400" b="1" dirty="0" smtClean="0"/>
              <a:t>Overview of ICP 8</a:t>
            </a:r>
            <a:endParaRPr lang="en-GB" sz="2400" b="1" dirty="0"/>
          </a:p>
          <a:p>
            <a:pPr marL="914400" lvl="1" indent="-457200">
              <a:buFont typeface="Arial" pitchFamily="34" charset="0"/>
              <a:buChar char="•"/>
            </a:pPr>
            <a:r>
              <a:rPr lang="en-GB" sz="2000" dirty="0" smtClean="0"/>
              <a:t>Principle Statement</a:t>
            </a:r>
          </a:p>
          <a:p>
            <a:pPr marL="914400" lvl="1" indent="-457200">
              <a:buFont typeface="Arial" pitchFamily="34" charset="0"/>
              <a:buChar char="•"/>
            </a:pPr>
            <a:r>
              <a:rPr lang="en-GB" sz="2000" dirty="0" smtClean="0"/>
              <a:t>ICP 8 Standards</a:t>
            </a:r>
          </a:p>
          <a:p>
            <a:pPr marL="914400" lvl="1" indent="-457200">
              <a:buFont typeface="Arial" pitchFamily="34" charset="0"/>
              <a:buChar char="•"/>
            </a:pPr>
            <a:r>
              <a:rPr lang="en-GB" sz="2000" dirty="0" smtClean="0"/>
              <a:t>ICP 8 General Observations</a:t>
            </a:r>
            <a:endParaRPr lang="en-GB" sz="2000" dirty="0"/>
          </a:p>
          <a:p>
            <a:pPr marL="457200" indent="-457200">
              <a:buFont typeface="Arial" pitchFamily="34" charset="0"/>
              <a:buChar char="•"/>
            </a:pPr>
            <a:r>
              <a:rPr lang="en-GB" sz="2400" b="1" dirty="0" smtClean="0"/>
              <a:t>Assessment </a:t>
            </a:r>
          </a:p>
          <a:p>
            <a:pPr marL="914400" lvl="1" indent="-457200">
              <a:buFont typeface="Arial" pitchFamily="34" charset="0"/>
              <a:buChar char="•"/>
            </a:pPr>
            <a:r>
              <a:rPr lang="en-GB" sz="2000" dirty="0" smtClean="0"/>
              <a:t>IAIS Assessment </a:t>
            </a:r>
          </a:p>
          <a:p>
            <a:pPr marL="914400" lvl="1" indent="-457200">
              <a:buFont typeface="Arial" pitchFamily="34" charset="0"/>
              <a:buChar char="•"/>
            </a:pPr>
            <a:r>
              <a:rPr lang="en-GB" sz="2000" dirty="0" smtClean="0"/>
              <a:t>Corporate and Risk Governance Assessment</a:t>
            </a:r>
          </a:p>
          <a:p>
            <a:pPr marL="914400" lvl="1" indent="-457200">
              <a:buFont typeface="Arial" pitchFamily="34" charset="0"/>
              <a:buChar char="•"/>
            </a:pPr>
            <a:r>
              <a:rPr lang="en-GB" sz="2000" dirty="0" smtClean="0"/>
              <a:t>ICP 8 results </a:t>
            </a:r>
            <a:endParaRPr lang="en-GB" sz="2000"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2</a:t>
            </a:fld>
            <a:endParaRPr lang="en-GB" dirty="0">
              <a:solidFill>
                <a:prstClr val="black">
                  <a:tint val="75000"/>
                </a:prstClr>
              </a:solidFill>
            </a:endParaRPr>
          </a:p>
        </p:txBody>
      </p:sp>
    </p:spTree>
    <p:extLst>
      <p:ext uri="{BB962C8B-B14F-4D97-AF65-F5344CB8AC3E}">
        <p14:creationId xmlns:p14="http://schemas.microsoft.com/office/powerpoint/2010/main" val="4009978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ICP 8</a:t>
            </a:r>
            <a:endParaRPr lang="en-GB" dirty="0"/>
          </a:p>
        </p:txBody>
      </p:sp>
    </p:spTree>
    <p:extLst>
      <p:ext uri="{BB962C8B-B14F-4D97-AF65-F5344CB8AC3E}">
        <p14:creationId xmlns:p14="http://schemas.microsoft.com/office/powerpoint/2010/main" val="192854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57200" indent="-457200"/>
            <a:r>
              <a:rPr lang="en-GB" sz="3200" b="1" dirty="0"/>
              <a:t>Overview of ICP 8</a:t>
            </a:r>
            <a:endParaRPr lang="en-GB" sz="3200" b="1" dirty="0"/>
          </a:p>
        </p:txBody>
      </p:sp>
      <p:sp>
        <p:nvSpPr>
          <p:cNvPr id="3" name="Content Placeholder 2"/>
          <p:cNvSpPr>
            <a:spLocks noGrp="1"/>
          </p:cNvSpPr>
          <p:nvPr>
            <p:ph idx="1"/>
          </p:nvPr>
        </p:nvSpPr>
        <p:spPr>
          <a:xfrm>
            <a:off x="467544" y="1052737"/>
            <a:ext cx="8229600" cy="4464496"/>
          </a:xfrm>
        </p:spPr>
        <p:txBody>
          <a:bodyPr>
            <a:normAutofit/>
          </a:bodyPr>
          <a:lstStyle/>
          <a:p>
            <a:pPr marL="0" lvl="0" indent="0">
              <a:spcAft>
                <a:spcPts val="600"/>
              </a:spcAft>
              <a:buNone/>
            </a:pPr>
            <a:r>
              <a:rPr lang="en-US" b="1" dirty="0"/>
              <a:t>General Observations:</a:t>
            </a:r>
          </a:p>
          <a:p>
            <a:pPr marL="285750" indent="-285750">
              <a:spcAft>
                <a:spcPts val="600"/>
              </a:spcAft>
            </a:pPr>
            <a:r>
              <a:rPr lang="en-US" dirty="0"/>
              <a:t>The risk management and internal control system of an insurer is comprised of its </a:t>
            </a:r>
            <a:r>
              <a:rPr lang="en-US" b="1" u="sng" dirty="0"/>
              <a:t>strategies, policies, processes and controls to identify, assess, monitor, manage and report</a:t>
            </a:r>
            <a:r>
              <a:rPr lang="en-US" dirty="0"/>
              <a:t> risks that it may be exposed to at a legal entity or group level. </a:t>
            </a:r>
          </a:p>
          <a:p>
            <a:pPr marL="285750" lvl="0" indent="-285750">
              <a:spcAft>
                <a:spcPts val="600"/>
              </a:spcAft>
            </a:pPr>
            <a:r>
              <a:rPr lang="en-US" dirty="0"/>
              <a:t>Risk management and internal </a:t>
            </a:r>
            <a:r>
              <a:rPr lang="en-US" dirty="0" smtClean="0"/>
              <a:t>control is </a:t>
            </a:r>
            <a:r>
              <a:rPr lang="en-US" b="1" u="sng" dirty="0"/>
              <a:t>part of the fabric of insurer governance.</a:t>
            </a:r>
          </a:p>
          <a:p>
            <a:pPr marL="285750" lvl="0" indent="-285750">
              <a:spcAft>
                <a:spcPts val="600"/>
              </a:spcAft>
            </a:pPr>
            <a:r>
              <a:rPr lang="en-US" dirty="0"/>
              <a:t>The systems must include </a:t>
            </a:r>
            <a:r>
              <a:rPr lang="en-US" b="1" u="sng" dirty="0"/>
              <a:t>a risk management function, a compliance function, an actuarial function and an internal audit function</a:t>
            </a:r>
            <a:r>
              <a:rPr lang="en-US" dirty="0"/>
              <a:t>. These are expected to be commensurate with the nature, scale and complexity of their business.</a:t>
            </a:r>
          </a:p>
          <a:p>
            <a:pPr marL="0" indent="0">
              <a:buNone/>
            </a:pPr>
            <a:endParaRPr lang="en-GB"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4</a:t>
            </a:fld>
            <a:endParaRPr lang="en-GB" dirty="0">
              <a:solidFill>
                <a:prstClr val="black">
                  <a:tint val="75000"/>
                </a:prstClr>
              </a:solidFill>
            </a:endParaRPr>
          </a:p>
        </p:txBody>
      </p:sp>
    </p:spTree>
    <p:extLst>
      <p:ext uri="{BB962C8B-B14F-4D97-AF65-F5344CB8AC3E}">
        <p14:creationId xmlns:p14="http://schemas.microsoft.com/office/powerpoint/2010/main" val="3239614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57200" indent="-457200"/>
            <a:r>
              <a:rPr lang="en-GB" sz="3200" b="1" dirty="0" smtClean="0"/>
              <a:t>ICP 8  - Principle Statement</a:t>
            </a:r>
            <a:endParaRPr lang="en-GB" sz="3200" b="1"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5</a:t>
            </a:fld>
            <a:endParaRPr lang="en-GB" dirty="0">
              <a:solidFill>
                <a:prstClr val="black">
                  <a:tint val="75000"/>
                </a:prstClr>
              </a:solidFill>
            </a:endParaRPr>
          </a:p>
        </p:txBody>
      </p:sp>
      <p:sp>
        <p:nvSpPr>
          <p:cNvPr id="5" name="Content Placeholder 2"/>
          <p:cNvSpPr>
            <a:spLocks noGrp="1"/>
          </p:cNvSpPr>
          <p:nvPr>
            <p:ph idx="1"/>
          </p:nvPr>
        </p:nvSpPr>
        <p:spPr>
          <a:xfrm>
            <a:off x="539552" y="1916832"/>
            <a:ext cx="8229600" cy="2016224"/>
          </a:xfrm>
          <a:ln w="28575">
            <a:solidFill>
              <a:schemeClr val="tx1"/>
            </a:solidFill>
          </a:ln>
        </p:spPr>
        <p:txBody>
          <a:bodyPr>
            <a:normAutofit fontScale="85000" lnSpcReduction="20000"/>
          </a:bodyPr>
          <a:lstStyle/>
          <a:p>
            <a:pPr marL="0" indent="0">
              <a:spcAft>
                <a:spcPts val="600"/>
              </a:spcAft>
              <a:buNone/>
            </a:pPr>
            <a:r>
              <a:rPr lang="en-US" sz="3000" b="1" u="sng" dirty="0" smtClean="0"/>
              <a:t>Principle Statement:</a:t>
            </a:r>
            <a:endParaRPr lang="en-US" sz="3000" b="1" u="sng" dirty="0"/>
          </a:p>
          <a:p>
            <a:pPr marL="0" indent="0">
              <a:spcAft>
                <a:spcPts val="600"/>
              </a:spcAft>
              <a:buNone/>
            </a:pPr>
            <a:r>
              <a:rPr lang="en-US" sz="2400" b="1" dirty="0" smtClean="0"/>
              <a:t>The </a:t>
            </a:r>
            <a:r>
              <a:rPr lang="en-US" sz="2400" b="1" dirty="0" smtClean="0"/>
              <a:t>Supervisor </a:t>
            </a:r>
            <a:r>
              <a:rPr lang="en-US" sz="2400" b="1" dirty="0"/>
              <a:t>requires an insurer to have, as part of its overall corporate governance framework, effective systems of risk management and internal controls, including effective functions for risk management, compliance, actuarial matters and internal audit.</a:t>
            </a:r>
          </a:p>
          <a:p>
            <a:pPr marL="0" indent="0">
              <a:spcAft>
                <a:spcPts val="600"/>
              </a:spcAft>
              <a:buNone/>
            </a:pPr>
            <a:endParaRPr lang="en-US" sz="2400" b="1" dirty="0"/>
          </a:p>
          <a:p>
            <a:pPr marL="0" indent="0">
              <a:spcAft>
                <a:spcPts val="600"/>
              </a:spcAft>
              <a:buNone/>
            </a:pPr>
            <a:endParaRPr lang="en-US" sz="1600" dirty="0" smtClean="0"/>
          </a:p>
          <a:p>
            <a:pPr>
              <a:spcAft>
                <a:spcPts val="600"/>
              </a:spcAft>
            </a:pPr>
            <a:endParaRPr lang="en-US" sz="1600" dirty="0" smtClean="0"/>
          </a:p>
          <a:p>
            <a:pPr>
              <a:spcAft>
                <a:spcPts val="600"/>
              </a:spcAft>
            </a:pPr>
            <a:endParaRPr lang="en-US" sz="1600" dirty="0" smtClean="0"/>
          </a:p>
          <a:p>
            <a:pPr>
              <a:spcAft>
                <a:spcPts val="600"/>
              </a:spcAft>
            </a:pPr>
            <a:endParaRPr lang="en-US" sz="1600" dirty="0" smtClean="0"/>
          </a:p>
          <a:p>
            <a:pPr>
              <a:spcAft>
                <a:spcPts val="600"/>
              </a:spcAft>
            </a:pPr>
            <a:endParaRPr lang="en-US" sz="1600" dirty="0" smtClean="0"/>
          </a:p>
          <a:p>
            <a:pPr>
              <a:spcAft>
                <a:spcPts val="600"/>
              </a:spcAft>
            </a:pPr>
            <a:endParaRPr lang="en-US" sz="1600" dirty="0" smtClean="0"/>
          </a:p>
          <a:p>
            <a:pPr>
              <a:spcAft>
                <a:spcPts val="600"/>
              </a:spcAft>
            </a:pPr>
            <a:endParaRPr lang="en-US" sz="1600" dirty="0"/>
          </a:p>
          <a:p>
            <a:pPr>
              <a:spcAft>
                <a:spcPts val="600"/>
              </a:spcAft>
            </a:pPr>
            <a:endParaRPr lang="en-US" sz="1600" dirty="0"/>
          </a:p>
        </p:txBody>
      </p:sp>
    </p:spTree>
    <p:extLst>
      <p:ext uri="{BB962C8B-B14F-4D97-AF65-F5344CB8AC3E}">
        <p14:creationId xmlns:p14="http://schemas.microsoft.com/office/powerpoint/2010/main" val="390275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ICP 8 - Standards</a:t>
            </a:r>
            <a:endParaRPr lang="en-GB"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6</a:t>
            </a:fld>
            <a:endParaRPr lang="en-GB" dirty="0">
              <a:solidFill>
                <a:prstClr val="black">
                  <a:tint val="75000"/>
                </a:prstClr>
              </a:solidFill>
            </a:endParaRPr>
          </a:p>
        </p:txBody>
      </p:sp>
      <p:sp>
        <p:nvSpPr>
          <p:cNvPr id="5" name="Content Placeholder 2"/>
          <p:cNvSpPr>
            <a:spLocks noGrp="1"/>
          </p:cNvSpPr>
          <p:nvPr>
            <p:ph idx="1"/>
          </p:nvPr>
        </p:nvSpPr>
        <p:spPr/>
        <p:txBody>
          <a:bodyPr>
            <a:noAutofit/>
          </a:bodyPr>
          <a:lstStyle/>
          <a:p>
            <a:pPr>
              <a:spcAft>
                <a:spcPts val="600"/>
              </a:spcAft>
              <a:buFont typeface="+mj-lt"/>
              <a:buAutoNum type="arabicPeriod"/>
            </a:pPr>
            <a:r>
              <a:rPr lang="en-US" sz="1800" dirty="0"/>
              <a:t>The supervisor requires the insurer to establish, and operate within, effective systems of risk management and internal controls.</a:t>
            </a:r>
          </a:p>
          <a:p>
            <a:pPr>
              <a:spcAft>
                <a:spcPts val="600"/>
              </a:spcAft>
              <a:buFont typeface="+mj-lt"/>
              <a:buAutoNum type="arabicPeriod"/>
            </a:pPr>
            <a:r>
              <a:rPr lang="en-US" sz="1800" dirty="0"/>
              <a:t>The supervisor requires the insurer to have effective control functions with the necessary </a:t>
            </a:r>
            <a:r>
              <a:rPr lang="en-US" sz="1800" b="1" dirty="0"/>
              <a:t>authority, independence, and resources</a:t>
            </a:r>
            <a:r>
              <a:rPr lang="en-US" sz="1800" dirty="0"/>
              <a:t>.</a:t>
            </a:r>
          </a:p>
          <a:p>
            <a:pPr>
              <a:spcAft>
                <a:spcPts val="600"/>
              </a:spcAft>
              <a:buFont typeface="+mj-lt"/>
              <a:buAutoNum type="arabicPeriod"/>
            </a:pPr>
            <a:r>
              <a:rPr lang="en-US" sz="1800" dirty="0"/>
              <a:t>The supervisor requires the insurer to have an effective </a:t>
            </a:r>
            <a:r>
              <a:rPr lang="en-US" sz="1800" b="1" u="sng" dirty="0"/>
              <a:t>risk management function </a:t>
            </a:r>
            <a:r>
              <a:rPr lang="en-US" sz="1800" dirty="0"/>
              <a:t>capable of assisting the insurer to identify, assess, monitor, manage and report on its key risks in a timely way.</a:t>
            </a:r>
          </a:p>
          <a:p>
            <a:pPr>
              <a:buFont typeface="+mj-lt"/>
              <a:buAutoNum type="arabicPeriod"/>
            </a:pPr>
            <a:r>
              <a:rPr lang="en-US" sz="1800" dirty="0"/>
              <a:t>The supervisor requires the insurer to have an effective </a:t>
            </a:r>
            <a:r>
              <a:rPr lang="en-US" sz="1800" b="1" u="sng" dirty="0"/>
              <a:t>compliance function </a:t>
            </a:r>
            <a:r>
              <a:rPr lang="en-US" sz="1800" dirty="0"/>
              <a:t>capable of assisting the insurer to meet its legal and regulatory obligations and promote and sustain a corporate culture of compliance and integrity.</a:t>
            </a:r>
          </a:p>
        </p:txBody>
      </p:sp>
    </p:spTree>
    <p:extLst>
      <p:ext uri="{BB962C8B-B14F-4D97-AF65-F5344CB8AC3E}">
        <p14:creationId xmlns:p14="http://schemas.microsoft.com/office/powerpoint/2010/main" val="1673572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ICP 8 - Standards</a:t>
            </a:r>
            <a:endParaRPr lang="en-GB" dirty="0"/>
          </a:p>
        </p:txBody>
      </p:sp>
      <p:sp>
        <p:nvSpPr>
          <p:cNvPr id="3" name="Content Placeholder 2"/>
          <p:cNvSpPr>
            <a:spLocks noGrp="1"/>
          </p:cNvSpPr>
          <p:nvPr>
            <p:ph idx="1"/>
          </p:nvPr>
        </p:nvSpPr>
        <p:spPr/>
        <p:txBody>
          <a:bodyPr/>
          <a:lstStyle/>
          <a:p>
            <a:pPr>
              <a:spcAft>
                <a:spcPts val="600"/>
              </a:spcAft>
              <a:buFont typeface="+mj-lt"/>
              <a:buAutoNum type="arabicPeriod" startAt="5"/>
            </a:pPr>
            <a:r>
              <a:rPr lang="en-US" dirty="0"/>
              <a:t>The supervisor requires that there is an effective </a:t>
            </a:r>
            <a:r>
              <a:rPr lang="en-US" b="1" u="sng" dirty="0"/>
              <a:t>actuarial function </a:t>
            </a:r>
            <a:r>
              <a:rPr lang="en-US" dirty="0"/>
              <a:t>capable of evaluating and providing advice to the insurer regarding, at a minimum, technical provisions, premium and pricing activities, and compliance with related statutory and regulatory requirements.</a:t>
            </a:r>
          </a:p>
          <a:p>
            <a:pPr>
              <a:spcAft>
                <a:spcPts val="600"/>
              </a:spcAft>
              <a:buFont typeface="+mj-lt"/>
              <a:buAutoNum type="arabicPeriod" startAt="5"/>
            </a:pPr>
            <a:r>
              <a:rPr lang="en-US" dirty="0"/>
              <a:t>The supervisor requires the insurer to have an effective </a:t>
            </a:r>
            <a:r>
              <a:rPr lang="en-US" b="1" u="sng" dirty="0"/>
              <a:t>internal audit function </a:t>
            </a:r>
            <a:r>
              <a:rPr lang="en-US" dirty="0"/>
              <a:t>capable of providing the Board with independent assurance in respect of the insurer’s governance, including its risk management and internal controls.</a:t>
            </a:r>
          </a:p>
          <a:p>
            <a:pPr>
              <a:buFont typeface="+mj-lt"/>
              <a:buAutoNum type="arabicPeriod" startAt="5"/>
            </a:pPr>
            <a:r>
              <a:rPr lang="en-US" dirty="0"/>
              <a:t>The supervisor requires the insurer to retain at least the </a:t>
            </a:r>
            <a:r>
              <a:rPr lang="en-US" b="1" dirty="0"/>
              <a:t>same degree of oversight </a:t>
            </a:r>
            <a:r>
              <a:rPr lang="en-US" dirty="0"/>
              <a:t>of, and accountability for, </a:t>
            </a:r>
            <a:r>
              <a:rPr lang="en-US" b="1" dirty="0"/>
              <a:t>any </a:t>
            </a:r>
            <a:r>
              <a:rPr lang="en-US" b="1" u="sng" dirty="0"/>
              <a:t>outsourced</a:t>
            </a:r>
            <a:r>
              <a:rPr lang="en-US" b="1" dirty="0"/>
              <a:t> material activity or function </a:t>
            </a:r>
            <a:r>
              <a:rPr lang="en-US" dirty="0"/>
              <a:t>(such as a control function) as applies to non-outsourced activities or functions.</a:t>
            </a:r>
          </a:p>
          <a:p>
            <a:endParaRPr lang="en-GB" dirty="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7</a:t>
            </a:fld>
            <a:endParaRPr lang="en-GB" dirty="0">
              <a:solidFill>
                <a:prstClr val="black">
                  <a:tint val="75000"/>
                </a:prstClr>
              </a:solidFill>
            </a:endParaRPr>
          </a:p>
        </p:txBody>
      </p:sp>
    </p:spTree>
    <p:extLst>
      <p:ext uri="{BB962C8B-B14F-4D97-AF65-F5344CB8AC3E}">
        <p14:creationId xmlns:p14="http://schemas.microsoft.com/office/powerpoint/2010/main" val="1832195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a:t>
            </a:r>
            <a:endParaRPr lang="en-GB" dirty="0"/>
          </a:p>
        </p:txBody>
      </p:sp>
    </p:spTree>
    <p:extLst>
      <p:ext uri="{BB962C8B-B14F-4D97-AF65-F5344CB8AC3E}">
        <p14:creationId xmlns:p14="http://schemas.microsoft.com/office/powerpoint/2010/main" val="982741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b="1" dirty="0"/>
              <a:t>IAIS </a:t>
            </a:r>
            <a:r>
              <a:rPr lang="en-GB" sz="3200" b="1" dirty="0" smtClean="0"/>
              <a:t>Assessment</a:t>
            </a:r>
            <a:endParaRPr lang="en-GB" dirty="0"/>
          </a:p>
        </p:txBody>
      </p:sp>
      <p:sp>
        <p:nvSpPr>
          <p:cNvPr id="3" name="Content Placeholder 2"/>
          <p:cNvSpPr>
            <a:spLocks noGrp="1"/>
          </p:cNvSpPr>
          <p:nvPr>
            <p:ph idx="1"/>
          </p:nvPr>
        </p:nvSpPr>
        <p:spPr/>
        <p:txBody>
          <a:bodyPr>
            <a:noAutofit/>
          </a:bodyPr>
          <a:lstStyle/>
          <a:p>
            <a:endParaRPr lang="en-US" dirty="0"/>
          </a:p>
          <a:p>
            <a:endParaRPr lang="en-US" dirty="0" smtClean="0"/>
          </a:p>
          <a:p>
            <a:endParaRPr lang="en-US" dirty="0" smtClean="0"/>
          </a:p>
          <a:p>
            <a:endParaRPr lang="en-US" dirty="0" smtClean="0"/>
          </a:p>
          <a:p>
            <a:endParaRPr lang="en-US" dirty="0"/>
          </a:p>
          <a:p>
            <a:endParaRPr lang="en-US" dirty="0" smtClean="0"/>
          </a:p>
          <a:p>
            <a:r>
              <a:rPr lang="en-US" dirty="0" smtClean="0"/>
              <a:t>For </a:t>
            </a:r>
            <a:r>
              <a:rPr lang="en-US" b="1" u="sng" dirty="0"/>
              <a:t>each</a:t>
            </a:r>
            <a:r>
              <a:rPr lang="en-US" dirty="0"/>
              <a:t> </a:t>
            </a:r>
            <a:r>
              <a:rPr lang="en-US" dirty="0" smtClean="0"/>
              <a:t>standard, </a:t>
            </a:r>
            <a:r>
              <a:rPr lang="en-US" dirty="0" smtClean="0"/>
              <a:t>assessments need to determine:</a:t>
            </a:r>
            <a:endParaRPr lang="en-US" dirty="0" smtClean="0"/>
          </a:p>
          <a:p>
            <a:pPr marL="457200" lvl="1" indent="0">
              <a:buNone/>
            </a:pPr>
            <a:r>
              <a:rPr lang="en-US" sz="1600" dirty="0" smtClean="0"/>
              <a:t>1) </a:t>
            </a:r>
            <a:r>
              <a:rPr lang="en-US" sz="1600" dirty="0" smtClean="0"/>
              <a:t>Does the jurisdiction </a:t>
            </a:r>
            <a:r>
              <a:rPr lang="en-US" sz="1600" dirty="0" smtClean="0"/>
              <a:t>has the legislative authority to achieve the </a:t>
            </a:r>
            <a:r>
              <a:rPr lang="en-US" sz="1600" dirty="0" smtClean="0"/>
              <a:t>objective?</a:t>
            </a:r>
            <a:endParaRPr lang="en-US" sz="1600" dirty="0" smtClean="0"/>
          </a:p>
          <a:p>
            <a:pPr marL="457200" lvl="1" indent="0">
              <a:buNone/>
            </a:pPr>
            <a:r>
              <a:rPr lang="en-US" sz="1600" dirty="0" smtClean="0"/>
              <a:t>2) </a:t>
            </a:r>
            <a:r>
              <a:rPr lang="en-US" sz="1600" dirty="0" smtClean="0"/>
              <a:t>Do the policies </a:t>
            </a:r>
            <a:r>
              <a:rPr lang="en-US" sz="1600" dirty="0" smtClean="0"/>
              <a:t>and procedures exist to put the legislative framework into </a:t>
            </a:r>
            <a:r>
              <a:rPr lang="en-US" sz="1600" dirty="0" smtClean="0"/>
              <a:t>practice?</a:t>
            </a:r>
            <a:endParaRPr lang="en-US" sz="1600" dirty="0" smtClean="0"/>
          </a:p>
          <a:p>
            <a:pPr marL="457200" lvl="1" indent="0">
              <a:buNone/>
            </a:pPr>
            <a:r>
              <a:rPr lang="en-US" sz="1600" dirty="0" smtClean="0"/>
              <a:t>3) </a:t>
            </a:r>
            <a:r>
              <a:rPr lang="en-US" sz="1600" dirty="0" smtClean="0"/>
              <a:t>Does the </a:t>
            </a:r>
            <a:r>
              <a:rPr lang="en-US" sz="1600" dirty="0" smtClean="0"/>
              <a:t>supervisor undertakes the activity to achieve the </a:t>
            </a:r>
            <a:r>
              <a:rPr lang="en-US" sz="1600" dirty="0" smtClean="0"/>
              <a:t>objective?</a:t>
            </a:r>
            <a:endParaRPr lang="en-US" sz="1600" dirty="0" smtClean="0"/>
          </a:p>
        </p:txBody>
      </p:sp>
      <p:sp>
        <p:nvSpPr>
          <p:cNvPr id="4" name="Slide Number Placeholder 3"/>
          <p:cNvSpPr>
            <a:spLocks noGrp="1"/>
          </p:cNvSpPr>
          <p:nvPr>
            <p:ph type="sldNum" sz="quarter" idx="12"/>
          </p:nvPr>
        </p:nvSpPr>
        <p:spPr/>
        <p:txBody>
          <a:bodyPr/>
          <a:lstStyle/>
          <a:p>
            <a:fld id="{A220C179-9F06-40D0-93EA-8FF612BB075F}" type="slidenum">
              <a:rPr lang="en-GB" smtClean="0">
                <a:solidFill>
                  <a:prstClr val="black">
                    <a:tint val="75000"/>
                  </a:prstClr>
                </a:solidFill>
              </a:rPr>
              <a:pPr/>
              <a:t>9</a:t>
            </a:fld>
            <a:endParaRPr lang="en-GB">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990173983"/>
              </p:ext>
            </p:extLst>
          </p:nvPr>
        </p:nvGraphicFramePr>
        <p:xfrm>
          <a:off x="539552" y="1484784"/>
          <a:ext cx="7488832" cy="1776393"/>
        </p:xfrm>
        <a:graphic>
          <a:graphicData uri="http://schemas.openxmlformats.org/drawingml/2006/table">
            <a:tbl>
              <a:tblPr firstRow="1" bandRow="1">
                <a:tableStyleId>{69CF1AB2-1976-4502-BF36-3FF5EA218861}</a:tableStyleId>
              </a:tblPr>
              <a:tblGrid>
                <a:gridCol w="2565357"/>
                <a:gridCol w="4923475"/>
              </a:tblGrid>
              <a:tr h="254165">
                <a:tc gridSpan="2">
                  <a:txBody>
                    <a:bodyPr/>
                    <a:lstStyle/>
                    <a:p>
                      <a:r>
                        <a:rPr lang="en-GB" dirty="0" smtClean="0"/>
                        <a:t>Assessment Categories</a:t>
                      </a:r>
                      <a:endParaRPr lang="en-GB" dirty="0"/>
                    </a:p>
                  </a:txBody>
                  <a:tcPr/>
                </a:tc>
                <a:tc hMerge="1">
                  <a:txBody>
                    <a:bodyPr/>
                    <a:lstStyle/>
                    <a:p>
                      <a:endParaRPr lang="en-GB" dirty="0"/>
                    </a:p>
                  </a:txBody>
                  <a:tcPr/>
                </a:tc>
              </a:tr>
              <a:tr h="254165">
                <a:tc>
                  <a:txBody>
                    <a:bodyPr/>
                    <a:lstStyle/>
                    <a:p>
                      <a:r>
                        <a:rPr lang="en-GB" sz="1200" dirty="0" smtClean="0"/>
                        <a:t>Observed</a:t>
                      </a:r>
                      <a:endParaRPr lang="en-GB" sz="1200" dirty="0"/>
                    </a:p>
                  </a:txBody>
                  <a:tcPr/>
                </a:tc>
                <a:tc>
                  <a:txBody>
                    <a:bodyPr/>
                    <a:lstStyle/>
                    <a:p>
                      <a:r>
                        <a:rPr lang="en-GB" sz="1200" dirty="0" smtClean="0"/>
                        <a:t>All criteria</a:t>
                      </a:r>
                      <a:r>
                        <a:rPr lang="en-GB" sz="1200" baseline="0" dirty="0" smtClean="0"/>
                        <a:t> observed</a:t>
                      </a:r>
                      <a:endParaRPr lang="en-GB" sz="1200" dirty="0"/>
                    </a:p>
                  </a:txBody>
                  <a:tcPr/>
                </a:tc>
              </a:tr>
              <a:tr h="254165">
                <a:tc>
                  <a:txBody>
                    <a:bodyPr/>
                    <a:lstStyle/>
                    <a:p>
                      <a:r>
                        <a:rPr lang="en-GB" sz="1200" dirty="0" smtClean="0"/>
                        <a:t>Largely</a:t>
                      </a:r>
                      <a:r>
                        <a:rPr lang="en-GB" sz="1200" baseline="0" dirty="0" smtClean="0"/>
                        <a:t> Observed</a:t>
                      </a:r>
                      <a:endParaRPr lang="en-GB" sz="1200" dirty="0"/>
                    </a:p>
                  </a:txBody>
                  <a:tcPr/>
                </a:tc>
                <a:tc>
                  <a:txBody>
                    <a:bodyPr/>
                    <a:lstStyle/>
                    <a:p>
                      <a:r>
                        <a:rPr lang="en-GB" sz="1200" dirty="0" smtClean="0"/>
                        <a:t>Minor shortcomings</a:t>
                      </a:r>
                      <a:endParaRPr lang="en-GB" sz="1200" dirty="0"/>
                    </a:p>
                  </a:txBody>
                  <a:tcPr/>
                </a:tc>
              </a:tr>
              <a:tr h="313353">
                <a:tc>
                  <a:txBody>
                    <a:bodyPr/>
                    <a:lstStyle/>
                    <a:p>
                      <a:r>
                        <a:rPr lang="en-GB" sz="1200" dirty="0" smtClean="0"/>
                        <a:t>Partly</a:t>
                      </a:r>
                      <a:r>
                        <a:rPr lang="en-GB" sz="1200" baseline="0" dirty="0" smtClean="0"/>
                        <a:t> Observed</a:t>
                      </a:r>
                      <a:endParaRPr lang="en-GB" sz="1200" dirty="0"/>
                    </a:p>
                  </a:txBody>
                  <a:tcPr/>
                </a:tc>
                <a:tc>
                  <a:txBody>
                    <a:bodyPr/>
                    <a:lstStyle/>
                    <a:p>
                      <a:r>
                        <a:rPr lang="en-GB" sz="1200" dirty="0" smtClean="0"/>
                        <a:t>Shortcoming</a:t>
                      </a:r>
                      <a:r>
                        <a:rPr lang="en-GB" sz="1200" baseline="0" dirty="0" smtClean="0"/>
                        <a:t> sufficient to raise doubts regarding achieving the objectives</a:t>
                      </a:r>
                      <a:endParaRPr lang="en-GB" sz="1200" dirty="0"/>
                    </a:p>
                  </a:txBody>
                  <a:tcPr/>
                </a:tc>
              </a:tr>
              <a:tr h="254165">
                <a:tc>
                  <a:txBody>
                    <a:bodyPr/>
                    <a:lstStyle/>
                    <a:p>
                      <a:r>
                        <a:rPr lang="en-GB" sz="1200" dirty="0" smtClean="0"/>
                        <a:t>Not Observed</a:t>
                      </a:r>
                      <a:endParaRPr lang="en-GB" sz="1200" dirty="0"/>
                    </a:p>
                  </a:txBody>
                  <a:tcPr/>
                </a:tc>
                <a:tc>
                  <a:txBody>
                    <a:bodyPr/>
                    <a:lstStyle/>
                    <a:p>
                      <a:r>
                        <a:rPr lang="en-GB" sz="1200" dirty="0" smtClean="0"/>
                        <a:t>Significant</a:t>
                      </a:r>
                      <a:r>
                        <a:rPr lang="en-GB" sz="1200" baseline="0" dirty="0" smtClean="0"/>
                        <a:t> doubts about achieving the objective</a:t>
                      </a:r>
                      <a:endParaRPr lang="en-GB" sz="1200" dirty="0"/>
                    </a:p>
                  </a:txBody>
                  <a:tcPr/>
                </a:tc>
              </a:tr>
              <a:tr h="254165">
                <a:tc>
                  <a:txBody>
                    <a:bodyPr/>
                    <a:lstStyle/>
                    <a:p>
                      <a:r>
                        <a:rPr lang="en-GB" sz="1200" dirty="0" smtClean="0"/>
                        <a:t>Not Applicable</a:t>
                      </a:r>
                      <a:endParaRPr lang="en-GB" sz="1200" dirty="0"/>
                    </a:p>
                  </a:txBody>
                  <a:tcPr/>
                </a:tc>
                <a:tc>
                  <a:txBody>
                    <a:bodyPr/>
                    <a:lstStyle/>
                    <a:p>
                      <a:r>
                        <a:rPr lang="en-GB" sz="1200" dirty="0" smtClean="0"/>
                        <a:t>Not</a:t>
                      </a:r>
                      <a:r>
                        <a:rPr lang="en-GB" sz="1200" baseline="0" dirty="0" smtClean="0"/>
                        <a:t> Applicable due to structural, legal, institutional features. </a:t>
                      </a:r>
                      <a:endParaRPr lang="en-GB" sz="1200" dirty="0"/>
                    </a:p>
                  </a:txBody>
                  <a:tcPr/>
                </a:tc>
              </a:tr>
            </a:tbl>
          </a:graphicData>
        </a:graphic>
      </p:graphicFrame>
    </p:spTree>
    <p:extLst>
      <p:ext uri="{BB962C8B-B14F-4D97-AF65-F5344CB8AC3E}">
        <p14:creationId xmlns:p14="http://schemas.microsoft.com/office/powerpoint/2010/main" val="2732941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09042014 Conor Donaldson Setting and Implementating International Standar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786</Words>
  <Application>Microsoft Office PowerPoint</Application>
  <PresentationFormat>On-screen Show (4:3)</PresentationFormat>
  <Paragraphs>106</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09042014 Conor Donaldson Setting and Implementating International Standards</vt:lpstr>
      <vt:lpstr>ICP 8 – Risk Management and Internal Controls</vt:lpstr>
      <vt:lpstr>Overview</vt:lpstr>
      <vt:lpstr>Overview of ICP 8</vt:lpstr>
      <vt:lpstr>Overview of ICP 8</vt:lpstr>
      <vt:lpstr>ICP 8  - Principle Statement</vt:lpstr>
      <vt:lpstr>ICP 8 - Standards</vt:lpstr>
      <vt:lpstr>ICP 8 - Standards</vt:lpstr>
      <vt:lpstr>Assessment</vt:lpstr>
      <vt:lpstr>IAIS Assessment</vt:lpstr>
      <vt:lpstr>Corporate and Risk Governance Assessment</vt:lpstr>
      <vt:lpstr> ICP 8 - Results</vt:lpstr>
      <vt:lpstr> ICP 8 - Results</vt:lpstr>
      <vt:lpstr> ICP 8 - Results</vt:lpstr>
      <vt:lpstr>Questions?</vt:lpstr>
      <vt:lpstr>Contact information</vt:lpstr>
    </vt:vector>
  </TitlesOfParts>
  <Company>Bank for International Settlements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Implementation</dc:title>
  <dc:creator>Conor Donaldson</dc:creator>
  <cp:lastModifiedBy>Conor Donaldson</cp:lastModifiedBy>
  <cp:revision>43</cp:revision>
  <cp:lastPrinted>2015-03-27T14:35:44Z</cp:lastPrinted>
  <dcterms:created xsi:type="dcterms:W3CDTF">2015-01-08T09:47:33Z</dcterms:created>
  <dcterms:modified xsi:type="dcterms:W3CDTF">2015-04-10T12:38:19Z</dcterms:modified>
</cp:coreProperties>
</file>